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17" r:id="rId2"/>
    <p:sldId id="259" r:id="rId3"/>
    <p:sldId id="275" r:id="rId4"/>
    <p:sldId id="276" r:id="rId5"/>
    <p:sldId id="299" r:id="rId6"/>
    <p:sldId id="301" r:id="rId7"/>
    <p:sldId id="303" r:id="rId8"/>
    <p:sldId id="263" r:id="rId9"/>
    <p:sldId id="300" r:id="rId10"/>
    <p:sldId id="262" r:id="rId11"/>
    <p:sldId id="264" r:id="rId12"/>
    <p:sldId id="265" r:id="rId13"/>
    <p:sldId id="305" r:id="rId14"/>
    <p:sldId id="306" r:id="rId15"/>
    <p:sldId id="307" r:id="rId16"/>
    <p:sldId id="310" r:id="rId17"/>
    <p:sldId id="274" r:id="rId18"/>
    <p:sldId id="311" r:id="rId19"/>
    <p:sldId id="313" r:id="rId20"/>
    <p:sldId id="314" r:id="rId21"/>
    <p:sldId id="280" r:id="rId22"/>
    <p:sldId id="281" r:id="rId23"/>
    <p:sldId id="282" r:id="rId24"/>
    <p:sldId id="279" r:id="rId25"/>
    <p:sldId id="316" r:id="rId26"/>
    <p:sldId id="283" r:id="rId27"/>
    <p:sldId id="285" r:id="rId28"/>
    <p:sldId id="295" r:id="rId29"/>
    <p:sldId id="296" r:id="rId30"/>
    <p:sldId id="286" r:id="rId31"/>
    <p:sldId id="269" r:id="rId32"/>
    <p:sldId id="267" r:id="rId33"/>
    <p:sldId id="270" r:id="rId34"/>
    <p:sldId id="266" r:id="rId35"/>
    <p:sldId id="258" r:id="rId36"/>
    <p:sldId id="271" r:id="rId37"/>
    <p:sldId id="273" r:id="rId38"/>
    <p:sldId id="272" r:id="rId39"/>
    <p:sldId id="287" r:id="rId40"/>
    <p:sldId id="289" r:id="rId41"/>
    <p:sldId id="290" r:id="rId42"/>
    <p:sldId id="261" r:id="rId43"/>
    <p:sldId id="293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720"/>
  </p:normalViewPr>
  <p:slideViewPr>
    <p:cSldViewPr snapToGrid="0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7F109-62DB-AD49-89B0-DDDAECB9301E}" type="datetimeFigureOut">
              <a:rPr lang="en-US" smtClean="0"/>
              <a:t>2/18/26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0F903-BCF5-1149-AF7F-40D5714C417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7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51845-2391-9846-A732-2DC2F77A0B0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0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D7622-87FE-2F1B-076F-3432AE569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627180B-E3CD-597F-B2C3-B2B80D10F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0EF25D-8DC5-D779-9146-B2F3EEB3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C15B-7EBF-3E4A-9890-649D55E47CB5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84DF36-A6E6-A3B6-3448-D56A89DD2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C0A0C4-3A47-699F-3853-EFF31DA8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7043-75E5-4148-B3FE-99E47098801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4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9AFF31-CDCB-03EA-D352-883661164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52F9356-FD5F-4C01-8274-3080259B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CCEA92-C9A5-4387-F0A7-3DA89447D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C15B-7EBF-3E4A-9890-649D55E47CB5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BBC163-2EA8-B819-4D0A-A9DE38D04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6D5F16-2668-204C-56BD-843938B0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7043-75E5-4148-B3FE-99E47098801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2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5734488-FC36-9A39-A61C-188E2840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639E6D8-8E5D-2BB0-32C8-6E6AC0959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819456-0473-8A9C-8664-EA18E6FE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C15B-7EBF-3E4A-9890-649D55E47CB5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5A052A-230A-AB52-9EF4-8DE60268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34BC0D-0352-5869-6F47-590C8F01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7043-75E5-4148-B3FE-99E47098801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1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AB64D158-3496-F7E4-449F-E6F69EB5C7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12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75553" y="3841"/>
            <a:ext cx="78585" cy="6858000"/>
          </a:xfrm>
          <a:prstGeom prst="rect">
            <a:avLst/>
          </a:prstGeom>
          <a:solidFill>
            <a:srgbClr val="82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18/02/26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6470"/>
            <a:ext cx="137546" cy="6858000"/>
          </a:xfrm>
          <a:prstGeom prst="rect">
            <a:avLst/>
          </a:prstGeom>
          <a:solidFill>
            <a:srgbClr val="B86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12E273D-61EC-2153-FBD8-57E63444CB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7499" y="-853"/>
            <a:ext cx="4955506" cy="68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9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116878-CDA5-9CB6-148D-13BF3CF60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437A30-3E85-6125-1480-6BE828376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C1E576-5D3D-29D2-6894-8B48CA04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C15B-7EBF-3E4A-9890-649D55E47CB5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233FFC-DE12-41B8-E2D9-5FA8DC6A5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F88E8F-A52B-50FA-423D-F1E6AA60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7043-75E5-4148-B3FE-99E47098801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7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B47E41-35DB-AB59-C342-901732DD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B6FB92-E374-5E46-B433-C55DFE525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81BFF5-A9AD-C7D5-1AA4-1520AEEC0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C15B-7EBF-3E4A-9890-649D55E47CB5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C5F2FA-1C11-B049-5485-2A12BCA1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DBCA55-FE93-41C9-EDB5-26F14EDC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7043-75E5-4148-B3FE-99E47098801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4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E00A11-BEF7-7EEA-2F9A-70E52AEB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4451F1-FBFC-F2CF-D548-1DDCF8C81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899CB8-0BE2-9FE2-967B-0CA9F4BB0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43AB79-151F-981A-BD87-F4C6B12C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C15B-7EBF-3E4A-9890-649D55E47CB5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9502EC-4837-0118-2004-EEF09E49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9BC20A-E860-70BD-D34B-1B715154C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7043-75E5-4148-B3FE-99E47098801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5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CF1726-0D99-B97A-BD7E-A397F30F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6794EE-3D2F-E664-ACE4-3872306C0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B720BC-69CC-8F93-D5CF-F65CF70AB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B3220DA-ED5E-FFA1-2706-BD18068D4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0594B23-120B-A497-3726-C3EF5A7A7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50589F5-2D75-8491-D270-7D0D3280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C15B-7EBF-3E4A-9890-649D55E47CB5}" type="datetimeFigureOut">
              <a:rPr lang="en-US" smtClean="0"/>
              <a:t>2/18/26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8EBCE6A-1F92-C47B-447D-BA436668F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7D392D0-7950-8513-3D2B-62E55237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7043-75E5-4148-B3FE-99E47098801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2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DE9B8D-F4C8-4C1F-10F3-C7B4D26F5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B18CD7-2E5E-4A1F-8672-3DB8A17A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C15B-7EBF-3E4A-9890-649D55E47CB5}" type="datetimeFigureOut">
              <a:rPr lang="en-US" smtClean="0"/>
              <a:t>2/18/26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B32907-6E7A-9814-1F16-9291C265E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E2D702-E368-22D2-3830-DA191A8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7043-75E5-4148-B3FE-99E47098801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7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06C41BA-D331-459E-A089-38B674CC4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C15B-7EBF-3E4A-9890-649D55E47CB5}" type="datetimeFigureOut">
              <a:rPr lang="en-US" smtClean="0"/>
              <a:t>2/18/26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B051376-5BD1-0B48-E968-F60783F3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D8569B-2158-5DC5-8CEB-26889777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7043-75E5-4148-B3FE-99E47098801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E6EA73-2116-DF94-726D-8A8575F9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31DCE-F153-E3CB-ACD3-91F5339FF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F2048B-150A-3F06-22D9-7DEBD0397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1B0C8C-8BC4-30C3-2C05-B677F4AF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C15B-7EBF-3E4A-9890-649D55E47CB5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892350-B153-B377-1CD8-7CEB2172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AEA25D-86A1-BD47-0DCC-FDE10B5F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7043-75E5-4148-B3FE-99E47098801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1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9EDC84-1121-4EF6-2E38-5E01FCA8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F9D1CF9-7793-9085-BB22-40255960A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784F326-BA84-911F-7AC4-1B6B12C85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8CAC35-E509-82A9-D7C6-CE3047F1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3C15B-7EBF-3E4A-9890-649D55E47CB5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74D346-1C55-D8F2-B947-176A96FE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632C9D4-A30A-10D4-FCBC-94D70909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57043-75E5-4148-B3FE-99E47098801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4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09C9E84-748B-45CE-067E-CDD4E597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686377-EAE4-755F-B87B-8137203AA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6A5172-9A8D-25E3-9D17-59B72AFB9E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73C15B-7EBF-3E4A-9890-649D55E47CB5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544E4B-C6B7-8A28-AFBE-85A049327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CA8591-8910-7423-6BCC-483F780E4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657043-75E5-4148-B3FE-99E47098801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0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endo.2018.0044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08A59D2-A500-1FBE-454D-201407F33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1"/>
          <a:stretch>
            <a:fillRect/>
          </a:stretch>
        </p:blipFill>
        <p:spPr>
          <a:xfrm>
            <a:off x="0" y="0"/>
            <a:ext cx="4991977" cy="6858000"/>
          </a:xfrm>
          <a:prstGeom prst="rect">
            <a:avLst/>
          </a:prstGeom>
        </p:spPr>
      </p:pic>
      <p:sp>
        <p:nvSpPr>
          <p:cNvPr id="9" name="Titolo 2">
            <a:extLst>
              <a:ext uri="{FF2B5EF4-FFF2-40B4-BE49-F238E27FC236}">
                <a16:creationId xmlns:a16="http://schemas.microsoft.com/office/drawing/2014/main" id="{6E169286-9585-E0DA-B96E-1B02EB0E3302}"/>
              </a:ext>
            </a:extLst>
          </p:cNvPr>
          <p:cNvSpPr txBox="1">
            <a:spLocks/>
          </p:cNvSpPr>
          <p:nvPr/>
        </p:nvSpPr>
        <p:spPr>
          <a:xfrm>
            <a:off x="5712030" y="1341912"/>
            <a:ext cx="5890162" cy="2644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5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/>
              <a:t>Obesità e OSAS: Fisiopatologia e Trattamento</a:t>
            </a:r>
            <a:endParaRPr lang="it-IT" dirty="0"/>
          </a:p>
        </p:txBody>
      </p:sp>
      <p:sp>
        <p:nvSpPr>
          <p:cNvPr id="10" name="Sottotitolo 3">
            <a:extLst>
              <a:ext uri="{FF2B5EF4-FFF2-40B4-BE49-F238E27FC236}">
                <a16:creationId xmlns:a16="http://schemas.microsoft.com/office/drawing/2014/main" id="{4E979297-3AA4-7410-A2F4-6120C3BD00F3}"/>
              </a:ext>
            </a:extLst>
          </p:cNvPr>
          <p:cNvSpPr txBox="1">
            <a:spLocks/>
          </p:cNvSpPr>
          <p:nvPr/>
        </p:nvSpPr>
        <p:spPr>
          <a:xfrm>
            <a:off x="5596632" y="4359564"/>
            <a:ext cx="6120958" cy="19426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800" b="1" dirty="0">
                <a:solidFill>
                  <a:srgbClr val="B86FAD"/>
                </a:solidFill>
              </a:rPr>
              <a:t>Monica D’Adamo</a:t>
            </a:r>
          </a:p>
          <a:p>
            <a:r>
              <a:rPr lang="it-IT" sz="2800" b="1" dirty="0">
                <a:solidFill>
                  <a:srgbClr val="B86FAD"/>
                </a:solidFill>
              </a:rPr>
              <a:t>Dipartimento di Medicina dei Sistemi </a:t>
            </a:r>
          </a:p>
          <a:p>
            <a:r>
              <a:rPr lang="it-IT" sz="2800" b="1" dirty="0">
                <a:solidFill>
                  <a:srgbClr val="B86FAD"/>
                </a:solidFill>
              </a:rPr>
              <a:t>Università di Roma «Tor Vergata»</a:t>
            </a:r>
          </a:p>
          <a:p>
            <a:r>
              <a:rPr lang="it-IT" sz="2800" b="1" dirty="0">
                <a:solidFill>
                  <a:srgbClr val="B86FAD"/>
                </a:solidFill>
              </a:rPr>
              <a:t>UOC Medicina Interna e Centro Medico dell’Obesità policlinico Tor Vergata</a:t>
            </a:r>
          </a:p>
        </p:txBody>
      </p:sp>
    </p:spTree>
    <p:extLst>
      <p:ext uri="{BB962C8B-B14F-4D97-AF65-F5344CB8AC3E}">
        <p14:creationId xmlns:p14="http://schemas.microsoft.com/office/powerpoint/2010/main" val="2951171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A8379D8-017A-6F1B-9C0A-2CBF1169F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RJ-02616-2017">
            <a:extLst>
              <a:ext uri="{FF2B5EF4-FFF2-40B4-BE49-F238E27FC236}">
                <a16:creationId xmlns:a16="http://schemas.microsoft.com/office/drawing/2014/main" id="{7F517AC0-C8FB-437D-E829-7DB8B28D9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8" y="1773291"/>
            <a:ext cx="4586077" cy="392943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RJ-02616-2017">
            <a:extLst>
              <a:ext uri="{FF2B5EF4-FFF2-40B4-BE49-F238E27FC236}">
                <a16:creationId xmlns:a16="http://schemas.microsoft.com/office/drawing/2014/main" id="{6F3F4EDE-04D1-2AFD-A082-1A294323A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505" y="1908536"/>
            <a:ext cx="5654638" cy="375262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079AEE-F9A8-0DEA-F361-060829FBFAD8}"/>
              </a:ext>
            </a:extLst>
          </p:cNvPr>
          <p:cNvSpPr txBox="1"/>
          <p:nvPr/>
        </p:nvSpPr>
        <p:spPr>
          <a:xfrm>
            <a:off x="3986644" y="5882840"/>
            <a:ext cx="8146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 b="1" dirty="0">
                <a:solidFill>
                  <a:srgbClr val="211E1E"/>
                </a:solidFill>
                <a:effectLst/>
                <a:latin typeface="AdvOT7d6df7ab.I"/>
              </a:rPr>
              <a:t>Eur </a:t>
            </a:r>
            <a:r>
              <a:rPr lang="it-IT" sz="1800" b="1" dirty="0" err="1">
                <a:solidFill>
                  <a:srgbClr val="211E1E"/>
                </a:solidFill>
                <a:effectLst/>
                <a:latin typeface="AdvOT7d6df7ab.I"/>
              </a:rPr>
              <a:t>Respir</a:t>
            </a:r>
            <a:r>
              <a:rPr lang="it-IT" sz="1800" b="1" dirty="0">
                <a:solidFill>
                  <a:srgbClr val="211E1E"/>
                </a:solidFill>
                <a:effectLst/>
                <a:latin typeface="AdvOT7d6df7ab.I"/>
              </a:rPr>
              <a:t> </a:t>
            </a:r>
            <a:r>
              <a:rPr lang="it-IT" sz="1800" b="1" dirty="0" err="1">
                <a:solidFill>
                  <a:srgbClr val="211E1E"/>
                </a:solidFill>
                <a:effectLst/>
                <a:latin typeface="AdvOT7d6df7ab.I"/>
              </a:rPr>
              <a:t>J</a:t>
            </a:r>
            <a:r>
              <a:rPr lang="it-IT" sz="1800" b="1" dirty="0">
                <a:solidFill>
                  <a:srgbClr val="211E1E"/>
                </a:solidFill>
                <a:effectLst/>
                <a:latin typeface="AdvOT7d6df7ab.I"/>
              </a:rPr>
              <a:t> </a:t>
            </a:r>
            <a:r>
              <a:rPr lang="it-IT" sz="1800" b="1" dirty="0">
                <a:solidFill>
                  <a:srgbClr val="211E1E"/>
                </a:solidFill>
                <a:effectLst/>
                <a:latin typeface="AdvOT1ef757c0"/>
              </a:rPr>
              <a:t>2018; 52: 1702616 [https://</a:t>
            </a:r>
            <a:r>
              <a:rPr lang="it-IT" sz="1800" b="1" dirty="0" err="1">
                <a:solidFill>
                  <a:srgbClr val="211E1E"/>
                </a:solidFill>
                <a:effectLst/>
                <a:latin typeface="AdvOT1ef757c0"/>
              </a:rPr>
              <a:t>doi.org</a:t>
            </a:r>
            <a:r>
              <a:rPr lang="it-IT" sz="1800" b="1" dirty="0">
                <a:solidFill>
                  <a:srgbClr val="211E1E"/>
                </a:solidFill>
                <a:effectLst/>
                <a:latin typeface="AdvOT1ef757c0"/>
              </a:rPr>
              <a:t>/10.1183/13993003.02616-2017]. </a:t>
            </a:r>
            <a:endParaRPr lang="it-IT" b="1" dirty="0">
              <a:effectLst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3DD3D5-3DA9-9FF5-A496-921E9981D229}"/>
              </a:ext>
            </a:extLst>
          </p:cNvPr>
          <p:cNvSpPr txBox="1"/>
          <p:nvPr/>
        </p:nvSpPr>
        <p:spPr>
          <a:xfrm>
            <a:off x="1409700" y="421162"/>
            <a:ext cx="9826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211E1E"/>
                </a:solidFill>
                <a:effectLst/>
                <a:latin typeface="AdvOT47d13e92.B"/>
              </a:rPr>
              <a:t>Challenges and </a:t>
            </a:r>
            <a:r>
              <a:rPr lang="it-IT" sz="3200" b="1" dirty="0" err="1">
                <a:solidFill>
                  <a:srgbClr val="211E1E"/>
                </a:solidFill>
                <a:effectLst/>
                <a:latin typeface="AdvOT47d13e92.B"/>
              </a:rPr>
              <a:t>perspectives</a:t>
            </a:r>
            <a:r>
              <a:rPr lang="it-IT" sz="3200" b="1" dirty="0">
                <a:solidFill>
                  <a:srgbClr val="211E1E"/>
                </a:solidFill>
                <a:effectLst/>
                <a:latin typeface="AdvOT47d13e92.B"/>
              </a:rPr>
              <a:t> in </a:t>
            </a:r>
            <a:r>
              <a:rPr lang="it-IT" sz="3200" b="1" dirty="0" err="1">
                <a:solidFill>
                  <a:srgbClr val="211E1E"/>
                </a:solidFill>
                <a:effectLst/>
                <a:latin typeface="AdvOT47d13e92.B"/>
              </a:rPr>
              <a:t>obstructive</a:t>
            </a:r>
            <a:r>
              <a:rPr lang="it-IT" sz="3200" b="1" dirty="0">
                <a:solidFill>
                  <a:srgbClr val="211E1E"/>
                </a:solidFill>
                <a:effectLst/>
                <a:latin typeface="AdvOT47d13e92.B"/>
              </a:rPr>
              <a:t> </a:t>
            </a:r>
            <a:r>
              <a:rPr lang="it-IT" sz="3200" b="1" dirty="0" err="1">
                <a:solidFill>
                  <a:srgbClr val="211E1E"/>
                </a:solidFill>
                <a:effectLst/>
                <a:latin typeface="AdvOT47d13e92.B"/>
              </a:rPr>
              <a:t>sleep</a:t>
            </a:r>
            <a:r>
              <a:rPr lang="it-IT" sz="3200" b="1" dirty="0">
                <a:solidFill>
                  <a:srgbClr val="211E1E"/>
                </a:solidFill>
                <a:effectLst/>
                <a:latin typeface="AdvOT47d13e92.B"/>
              </a:rPr>
              <a:t> </a:t>
            </a:r>
            <a:r>
              <a:rPr lang="it-IT" sz="3200" b="1" dirty="0" err="1">
                <a:solidFill>
                  <a:srgbClr val="211E1E"/>
                </a:solidFill>
                <a:effectLst/>
                <a:latin typeface="AdvOT47d13e92.B"/>
              </a:rPr>
              <a:t>apnoea</a:t>
            </a:r>
            <a:r>
              <a:rPr lang="it-IT" sz="3200" b="1" dirty="0">
                <a:solidFill>
                  <a:srgbClr val="211E1E"/>
                </a:solidFill>
                <a:effectLst/>
                <a:latin typeface="AdvOT47d13e92.B"/>
              </a:rPr>
              <a:t> </a:t>
            </a:r>
            <a:endParaRPr lang="it-IT" sz="3200" b="1" dirty="0">
              <a:effectLst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4EB0B8-FD2F-0F5C-76B3-25AE0F3C1323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04873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EAED6C9-FDFC-1EB4-09A8-75097DFE9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E0A366-7FB7-05ED-AFA0-F6F0F28B5D5E}"/>
              </a:ext>
            </a:extLst>
          </p:cNvPr>
          <p:cNvSpPr txBox="1"/>
          <p:nvPr/>
        </p:nvSpPr>
        <p:spPr>
          <a:xfrm>
            <a:off x="2126255" y="6283018"/>
            <a:ext cx="990416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Apnee del sonno e </a:t>
            </a:r>
            <a:r>
              <a:rPr lang="it-IT" sz="1800" b="1" dirty="0" err="1">
                <a:solidFill>
                  <a:schemeClr val="bg1"/>
                </a:solidFill>
                <a:effectLst/>
                <a:latin typeface="OpenSans"/>
              </a:rPr>
              <a:t>obesita</a:t>
            </a: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̀: i due lati della medaglia 			</a:t>
            </a:r>
            <a:r>
              <a:rPr lang="it-IT" sz="1800" b="1" i="1" dirty="0">
                <a:solidFill>
                  <a:schemeClr val="bg1"/>
                </a:solidFill>
                <a:effectLst/>
                <a:latin typeface="OpenSans"/>
              </a:rPr>
              <a:t>Monica D’Adamo (Roma) </a:t>
            </a:r>
            <a:endParaRPr lang="it-IT" sz="1800" b="1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00405C-912F-179E-029D-5E2C9B38A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58" y="198304"/>
            <a:ext cx="7028987" cy="350769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029213-F8A9-7DD0-BC4E-D691D56E11C4}"/>
              </a:ext>
            </a:extLst>
          </p:cNvPr>
          <p:cNvSpPr txBox="1"/>
          <p:nvPr/>
        </p:nvSpPr>
        <p:spPr>
          <a:xfrm>
            <a:off x="9683826" y="5894861"/>
            <a:ext cx="2095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</a:rPr>
              <a:t>Eur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 Respir J 2024; 64:2401371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BE337AC-1985-5531-3D19-152A959D5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391" y="3789121"/>
            <a:ext cx="6248985" cy="241077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9FC58A4-BB05-86E9-CF48-10D41D70D857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956566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3125593" y="862798"/>
            <a:ext cx="4271221" cy="5536963"/>
            <a:chOff x="1249902" y="892945"/>
            <a:chExt cx="4271221" cy="553696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9022" y="892945"/>
              <a:ext cx="3762101" cy="553696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5" name="Freccia destra 4"/>
            <p:cNvSpPr/>
            <p:nvPr/>
          </p:nvSpPr>
          <p:spPr>
            <a:xfrm>
              <a:off x="1284627" y="3020993"/>
              <a:ext cx="347241" cy="17362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" name="Freccia destra 5"/>
            <p:cNvSpPr/>
            <p:nvPr/>
          </p:nvSpPr>
          <p:spPr>
            <a:xfrm>
              <a:off x="1296202" y="3995195"/>
              <a:ext cx="347241" cy="17362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ccia destra 6"/>
            <p:cNvSpPr/>
            <p:nvPr/>
          </p:nvSpPr>
          <p:spPr>
            <a:xfrm>
              <a:off x="1249902" y="5151698"/>
              <a:ext cx="347241" cy="17362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ccia destra 7"/>
            <p:cNvSpPr/>
            <p:nvPr/>
          </p:nvSpPr>
          <p:spPr>
            <a:xfrm>
              <a:off x="1284627" y="6174921"/>
              <a:ext cx="347241" cy="17362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ttangolo 8"/>
          <p:cNvSpPr/>
          <p:nvPr/>
        </p:nvSpPr>
        <p:spPr>
          <a:xfrm>
            <a:off x="8501178" y="6161597"/>
            <a:ext cx="35573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1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Peppard PE et al, Am </a:t>
            </a:r>
            <a:r>
              <a:rPr kumimoji="0" lang="is-I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Epidemiol. 2013;177(9):1006–1014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574757" y="159057"/>
            <a:ext cx="84535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PREVALENCE OF SLEEP DISORDERED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BREATHING IN OBESITY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203A14-04A4-EE93-D4E4-F1382ED37D8B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408656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82" y="930088"/>
            <a:ext cx="7479000" cy="2019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755" y="2216930"/>
            <a:ext cx="4800600" cy="3987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2023373" y="170273"/>
            <a:ext cx="8482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OSAS AS A CAUSE OF RESISTANT HYPERTENSION </a:t>
            </a:r>
          </a:p>
        </p:txBody>
      </p:sp>
      <p:sp>
        <p:nvSpPr>
          <p:cNvPr id="6" name="Rettangolo 5"/>
          <p:cNvSpPr/>
          <p:nvPr/>
        </p:nvSpPr>
        <p:spPr>
          <a:xfrm>
            <a:off x="8499649" y="6204730"/>
            <a:ext cx="35157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 Parati et al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Hypertension Research (2014) 37, 601–613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EC7689-F7AE-9B24-837A-B5B4DD4C8F39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634123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023373" y="170273"/>
            <a:ext cx="8482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OSAS AS A CAUSE OF RESISTANT HYPERTENSION </a:t>
            </a:r>
          </a:p>
        </p:txBody>
      </p:sp>
      <p:sp>
        <p:nvSpPr>
          <p:cNvPr id="6" name="Rettangolo 5"/>
          <p:cNvSpPr/>
          <p:nvPr/>
        </p:nvSpPr>
        <p:spPr>
          <a:xfrm>
            <a:off x="8499649" y="6204730"/>
            <a:ext cx="35157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 Parati et al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Hypertension Research (2014) 37, 601–613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468" y="1059295"/>
            <a:ext cx="5797005" cy="512995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2EAE97-12A9-3A8B-3F9A-FD9A6302C3A2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3655189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090" y="1040484"/>
            <a:ext cx="9176178" cy="504779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</p:pic>
      <p:sp>
        <p:nvSpPr>
          <p:cNvPr id="36" name="Rettangolo 35"/>
          <p:cNvSpPr/>
          <p:nvPr/>
        </p:nvSpPr>
        <p:spPr>
          <a:xfrm>
            <a:off x="3450866" y="1900362"/>
            <a:ext cx="3434964" cy="3816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2354912" y="2951071"/>
            <a:ext cx="1477617" cy="3169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2030235" y="3937033"/>
            <a:ext cx="959456" cy="3169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3209108" y="3937033"/>
            <a:ext cx="838106" cy="3169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3934001" y="4922995"/>
            <a:ext cx="3007487" cy="221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2030235" y="4922995"/>
            <a:ext cx="959456" cy="221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3274043" y="5592042"/>
            <a:ext cx="5122534" cy="387339"/>
          </a:xfrm>
          <a:prstGeom prst="rect">
            <a:avLst/>
          </a:prstGeom>
          <a:solidFill>
            <a:srgbClr val="FF0000">
              <a:alpha val="12157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4212298" y="2951071"/>
            <a:ext cx="971952" cy="316915"/>
          </a:xfrm>
          <a:prstGeom prst="rect">
            <a:avLst/>
          </a:prstGeom>
          <a:noFill/>
          <a:ln w="38100">
            <a:solidFill>
              <a:srgbClr val="FF7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4212298" y="3937032"/>
            <a:ext cx="971952" cy="316915"/>
          </a:xfrm>
          <a:prstGeom prst="rect">
            <a:avLst/>
          </a:prstGeom>
          <a:noFill/>
          <a:ln w="38100">
            <a:solidFill>
              <a:srgbClr val="FF7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5498233" y="2951070"/>
            <a:ext cx="838957" cy="31691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48" name="Rettangolo 47"/>
          <p:cNvSpPr/>
          <p:nvPr/>
        </p:nvSpPr>
        <p:spPr>
          <a:xfrm>
            <a:off x="5415831" y="3937031"/>
            <a:ext cx="991026" cy="31691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49" name="Rettangolo 48"/>
          <p:cNvSpPr/>
          <p:nvPr/>
        </p:nvSpPr>
        <p:spPr>
          <a:xfrm>
            <a:off x="8099634" y="1916833"/>
            <a:ext cx="1680470" cy="31691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50" name="Rettangolo 49"/>
          <p:cNvSpPr/>
          <p:nvPr/>
        </p:nvSpPr>
        <p:spPr>
          <a:xfrm>
            <a:off x="8143555" y="2959020"/>
            <a:ext cx="1636549" cy="31691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51" name="Rettangolo 50"/>
          <p:cNvSpPr/>
          <p:nvPr/>
        </p:nvSpPr>
        <p:spPr>
          <a:xfrm>
            <a:off x="8143555" y="4827579"/>
            <a:ext cx="1636549" cy="31691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54" name="Rettangolo 53"/>
          <p:cNvSpPr/>
          <p:nvPr/>
        </p:nvSpPr>
        <p:spPr>
          <a:xfrm>
            <a:off x="7381556" y="3958616"/>
            <a:ext cx="1245610" cy="4754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55" name="Rettangolo 54"/>
          <p:cNvSpPr/>
          <p:nvPr/>
        </p:nvSpPr>
        <p:spPr>
          <a:xfrm>
            <a:off x="6651173" y="2951070"/>
            <a:ext cx="1188813" cy="316915"/>
          </a:xfrm>
          <a:prstGeom prst="rect">
            <a:avLst/>
          </a:prstGeom>
          <a:noFill/>
          <a:ln w="38100">
            <a:solidFill>
              <a:srgbClr val="BF4F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1343439" y="170273"/>
            <a:ext cx="9567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MECHANISM OF OSAS 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RESISTANT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HYPERTENSION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E38067B-938C-D6CC-57AA-248EC4EC803B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2849412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023373" y="170273"/>
            <a:ext cx="8482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OSAS AS A CAUSE OF RESISTANT HYPERTENSION </a:t>
            </a:r>
          </a:p>
        </p:txBody>
      </p:sp>
      <p:sp>
        <p:nvSpPr>
          <p:cNvPr id="6" name="Rettangolo 5"/>
          <p:cNvSpPr/>
          <p:nvPr/>
        </p:nvSpPr>
        <p:spPr>
          <a:xfrm>
            <a:off x="8499649" y="6204730"/>
            <a:ext cx="35157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 Parati et al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Hypertension Research (2014) 37, 601–613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613" y="881738"/>
            <a:ext cx="7296916" cy="527942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F5B535-7C37-2637-0FF0-A10026BE2ED1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156404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18CFE-1497-79CC-CF47-19B38349A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EE8D953-2D6F-373D-CE5D-6EE407D6DC32}"/>
              </a:ext>
            </a:extLst>
          </p:cNvPr>
          <p:cNvSpPr/>
          <p:nvPr/>
        </p:nvSpPr>
        <p:spPr>
          <a:xfrm>
            <a:off x="5740224" y="980784"/>
            <a:ext cx="901337" cy="199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8F002E-25B5-1A22-66A0-AF9F83B14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255" y="613483"/>
            <a:ext cx="7464144" cy="536345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1C882E3-BD53-A9F3-661B-4764C8DE652D}"/>
              </a:ext>
            </a:extLst>
          </p:cNvPr>
          <p:cNvSpPr/>
          <p:nvPr/>
        </p:nvSpPr>
        <p:spPr>
          <a:xfrm>
            <a:off x="1624972" y="0"/>
            <a:ext cx="88587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it-IT" sz="3200" b="1" dirty="0">
                <a:solidFill>
                  <a:srgbClr val="002060"/>
                </a:solidFill>
                <a:latin typeface="Calibri" panose="020F0502020204030204"/>
                <a:ea typeface="+mn-ea"/>
              </a:rPr>
              <a:t>PATHOPHYSIOLOGY OF HEART FAILURE IN OBESITY </a:t>
            </a:r>
            <a:endParaRPr lang="it-IT" sz="3200" dirty="0">
              <a:solidFill>
                <a:srgbClr val="00206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BB02D3A-89C2-9B4F-17C8-F6EB5D503113}"/>
              </a:ext>
            </a:extLst>
          </p:cNvPr>
          <p:cNvSpPr/>
          <p:nvPr/>
        </p:nvSpPr>
        <p:spPr>
          <a:xfrm>
            <a:off x="5806035" y="5935651"/>
            <a:ext cx="6396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AHA Statement on Obesity and CVD Circulation. 2021 May 25; 143(21): e984–e1010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E786EAB-8188-B880-813D-80E661EF9077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639730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61" y="1006435"/>
            <a:ext cx="6206763" cy="511145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590" y="1006435"/>
            <a:ext cx="4943845" cy="511536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8277217" y="6209076"/>
            <a:ext cx="37953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Journal of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Failure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(2012) 14, 1009–1019 </a:t>
            </a:r>
            <a:endParaRPr kumimoji="0" lang="it-IT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28762" y="6209076"/>
            <a:ext cx="1873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JACC Vol. 49, No. 15, 2007 </a:t>
            </a:r>
            <a:endParaRPr kumimoji="0" lang="is-I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227789" y="107124"/>
            <a:ext cx="7335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OSA AS A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 PROGNOSTIC FACTOR IN HF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029C78-F2CB-65B8-DB6C-88A123C34FE4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3687919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65" y="1524970"/>
            <a:ext cx="10708253" cy="386541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5293080" y="6174171"/>
            <a:ext cx="67194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Piper AJ, </a:t>
            </a:r>
            <a:r>
              <a:rPr kumimoji="0" lang="nb-NO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Grunstein</a:t>
            </a:r>
            <a:r>
              <a:rPr kumimoji="0" lang="nb-NO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RR Am J </a:t>
            </a:r>
            <a:r>
              <a:rPr kumimoji="0" lang="nb-NO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</a:t>
            </a:r>
            <a:r>
              <a:rPr kumimoji="0" lang="nb-NO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</a:t>
            </a:r>
            <a:r>
              <a:rPr kumimoji="0" lang="nb-NO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 Med Vol 183. </a:t>
            </a:r>
            <a:r>
              <a:rPr kumimoji="0" lang="nb-NO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</a:t>
            </a:r>
            <a:r>
              <a:rPr kumimoji="0" lang="nb-NO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292–298, 2011</a:t>
            </a:r>
            <a:br>
              <a:rPr kumimoji="0" lang="nb-NO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b-NO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76800" y="54322"/>
            <a:ext cx="2217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OHS e OSAS</a:t>
            </a:r>
          </a:p>
        </p:txBody>
      </p:sp>
      <p:sp>
        <p:nvSpPr>
          <p:cNvPr id="2" name="Rettangolo 1"/>
          <p:cNvSpPr/>
          <p:nvPr/>
        </p:nvSpPr>
        <p:spPr>
          <a:xfrm>
            <a:off x="132403" y="6432115"/>
            <a:ext cx="3674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Scuola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SIO 26-28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gennaio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Pisa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F022FC-FFB0-9E59-4A08-D0ABDBBAEC2C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291671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967132-041A-D20C-2F10-37EC22E311B3}"/>
              </a:ext>
            </a:extLst>
          </p:cNvPr>
          <p:cNvSpPr txBox="1"/>
          <p:nvPr/>
        </p:nvSpPr>
        <p:spPr>
          <a:xfrm>
            <a:off x="1524000" y="2090172"/>
            <a:ext cx="9144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La sottoscritta Monica D’Adamo</a:t>
            </a:r>
            <a:br>
              <a:rPr lang="it-IT" sz="1800" dirty="0"/>
            </a:br>
            <a:br>
              <a:rPr lang="it-IT" sz="1800" dirty="0"/>
            </a:br>
            <a:r>
              <a:rPr lang="it-IT" sz="1800" dirty="0"/>
              <a:t>ai sensi dell’art. 76 comma 4 dell’Accordo Stato-Regioni del 2 febbraio 2017</a:t>
            </a:r>
            <a:br>
              <a:rPr lang="it-IT" sz="1800" dirty="0"/>
            </a:br>
            <a:r>
              <a:rPr lang="it-IT" sz="2400" dirty="0"/>
              <a:t>                                                            </a:t>
            </a:r>
            <a:br>
              <a:rPr lang="it-IT" sz="2400" dirty="0"/>
            </a:br>
            <a:r>
              <a:rPr lang="it-IT" sz="1800" dirty="0"/>
              <a:t>dichiara:</a:t>
            </a:r>
            <a:br>
              <a:rPr lang="it-IT" sz="1800" dirty="0"/>
            </a:br>
            <a:br>
              <a:rPr lang="it-IT" sz="1800" dirty="0"/>
            </a:br>
            <a:r>
              <a:rPr lang="it-IT" sz="1800" dirty="0"/>
              <a:t>che nell’ultimo biennio </a:t>
            </a:r>
            <a:r>
              <a:rPr lang="it-IT" sz="1800" b="1" dirty="0"/>
              <a:t>non</a:t>
            </a:r>
            <a:r>
              <a:rPr lang="it-IT" sz="1800" dirty="0"/>
              <a:t> ha avuti fonti di finanziamento e rapporti con soggetti portatori di interessi    commerciali in ambito sanitario (intesi come supporti per ricerche o consulenze scientifiche)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746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89178" y="6110914"/>
            <a:ext cx="67194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Piper AJ, </a:t>
            </a:r>
            <a:r>
              <a:rPr kumimoji="0" lang="nb-N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Grunstein</a:t>
            </a:r>
            <a:r>
              <a:rPr kumimoji="0" lang="nb-N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RR Am J </a:t>
            </a:r>
            <a:r>
              <a:rPr kumimoji="0" lang="nb-N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</a:t>
            </a:r>
            <a:r>
              <a:rPr kumimoji="0" lang="nb-N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</a:t>
            </a:r>
            <a:r>
              <a:rPr kumimoji="0" lang="nb-N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 Med Vol 183. </a:t>
            </a:r>
            <a:r>
              <a:rPr kumimoji="0" lang="nb-N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</a:t>
            </a:r>
            <a:r>
              <a:rPr kumimoji="0" lang="nb-N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292–298, 2011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876800" y="89042"/>
            <a:ext cx="2217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OHS e OSAS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415" y="955142"/>
            <a:ext cx="7219241" cy="475288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784ED5-4A43-03F8-FF17-26A931B5DEC4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539859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b="6335"/>
          <a:stretch/>
        </p:blipFill>
        <p:spPr>
          <a:xfrm>
            <a:off x="2096631" y="924925"/>
            <a:ext cx="7717885" cy="518895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Rettangolo 3"/>
          <p:cNvSpPr/>
          <p:nvPr/>
        </p:nvSpPr>
        <p:spPr>
          <a:xfrm>
            <a:off x="8677777" y="6167046"/>
            <a:ext cx="35333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Zheng Y. et al., Sleep Medicine Reviews 60 (2021) 101530 </a:t>
            </a:r>
          </a:p>
        </p:txBody>
      </p:sp>
      <p:sp>
        <p:nvSpPr>
          <p:cNvPr id="5" name="Rettangolo 4"/>
          <p:cNvSpPr/>
          <p:nvPr/>
        </p:nvSpPr>
        <p:spPr>
          <a:xfrm>
            <a:off x="1609275" y="149814"/>
            <a:ext cx="9112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MECHANISMS TO THE DEVELOPMENT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CVD IN OHS </a:t>
            </a:r>
            <a:endParaRPr kumimoji="0" lang="it-IT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B211FE-3609-CCA5-43FF-EA33269DBA95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536613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114993" y="149181"/>
            <a:ext cx="6167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OBESITY HYPOVENTILATION SYNDROME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332" y="1128397"/>
            <a:ext cx="5783964" cy="50953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09" y="1128398"/>
            <a:ext cx="5344968" cy="509539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6" name="Rettangolo 15"/>
          <p:cNvSpPr/>
          <p:nvPr/>
        </p:nvSpPr>
        <p:spPr>
          <a:xfrm>
            <a:off x="6002314" y="620604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Mokhlesi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Respiratory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 • OCTOBER 2010 VOL 55 NO 10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AFE6E5-4EDC-AC32-5F0A-718846ACD00C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432587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114993" y="149181"/>
            <a:ext cx="6167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OBESITY HYPOVENTILATION SYNDROME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b="14184"/>
          <a:stretch/>
        </p:blipFill>
        <p:spPr>
          <a:xfrm>
            <a:off x="193964" y="870641"/>
            <a:ext cx="6076081" cy="372907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038" y="3736801"/>
            <a:ext cx="6408124" cy="232294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3568861" y="6139978"/>
            <a:ext cx="82604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Shah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NM, et al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Defining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obesity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hypoventilation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syndrome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Breathe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2021; 17: 210089.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ACE86E-2DE2-A1E7-84A5-FACA32113781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419227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40" y="5080025"/>
            <a:ext cx="1827819" cy="112645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876800" y="89042"/>
            <a:ext cx="2217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OHS e OSAS</a:t>
            </a:r>
          </a:p>
        </p:txBody>
      </p:sp>
      <p:sp>
        <p:nvSpPr>
          <p:cNvPr id="2" name="Rettangolo 1"/>
          <p:cNvSpPr/>
          <p:nvPr/>
        </p:nvSpPr>
        <p:spPr>
          <a:xfrm>
            <a:off x="1886899" y="1129329"/>
            <a:ext cx="850174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Riconoscere la OHS e distinguerla dalla più comune OSAS già nella pratica ambulatoriale, permetterebbe di individuare i pazienti a rischio di complicanze acute e di trattare in maniera adeguata il disturbo respiratorio (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cPAP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o Bi-Level), ma anche stabilire dei target più intensivi di trattamento di ipertensione, scompenso cardiaco e perdita di peso: quest’ultima risulta essere l’unica terapia definitiva per il trattamento dei disturbi respiratori legati all’obesità ed in questo senso i pazienti con OHS sembrano candidati prioritari per la chirurgia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bariatrica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anche se ad oggi mancano evidenze certe di superiorità della stessa nella remissione della sindrome da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ipoventilazione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dell’obesità.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112327" y="6110914"/>
            <a:ext cx="67194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nb-N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M, </a:t>
            </a:r>
            <a:r>
              <a:rPr kumimoji="0" lang="nb-N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Sbraccia</a:t>
            </a:r>
            <a:r>
              <a:rPr kumimoji="0" lang="nb-N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 </a:t>
            </a:r>
            <a:r>
              <a:rPr kumimoji="0" lang="nb-N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L’Endocrinologo</a:t>
            </a:r>
            <a:endParaRPr kumimoji="0" lang="nb-NO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7BFD44-92D6-4696-725D-27486B900809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905706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C55EB-197A-4E70-21B5-FEFE625B9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419AEB-C482-C425-2B33-4CED3F21E64E}"/>
              </a:ext>
            </a:extLst>
          </p:cNvPr>
          <p:cNvSpPr txBox="1"/>
          <p:nvPr/>
        </p:nvSpPr>
        <p:spPr>
          <a:xfrm>
            <a:off x="1992078" y="90592"/>
            <a:ext cx="8576809" cy="52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PERI-OPERATIVE MANAGEMENT OF PATIENTS WITH OHS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9DA610-1E05-914A-9679-BD78F63AB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32" y="1089860"/>
            <a:ext cx="11774736" cy="486244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EC1B3E0-17E2-892B-9895-01D558B971E7}"/>
              </a:ext>
            </a:extLst>
          </p:cNvPr>
          <p:cNvSpPr/>
          <p:nvPr/>
        </p:nvSpPr>
        <p:spPr>
          <a:xfrm>
            <a:off x="7414106" y="6130973"/>
            <a:ext cx="4569261" cy="261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9"/>
            <a:r>
              <a:rPr lang="it-IT" sz="1100" b="1" i="1" dirty="0" err="1">
                <a:solidFill>
                  <a:prstClr val="black"/>
                </a:solidFill>
                <a:latin typeface="Calibri" panose="020F0502020204030204"/>
              </a:rPr>
              <a:t>Kaw</a:t>
            </a:r>
            <a:r>
              <a:rPr lang="it-IT" sz="1100" b="1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100" b="1" i="1" dirty="0" err="1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lang="it-IT" sz="1100" b="1" i="1" dirty="0">
                <a:solidFill>
                  <a:prstClr val="black"/>
                </a:solidFill>
                <a:latin typeface="Calibri" panose="020F0502020204030204"/>
              </a:rPr>
              <a:t> et al, </a:t>
            </a:r>
            <a:r>
              <a:rPr lang="it-IT" sz="1100" b="1" i="1" dirty="0" err="1">
                <a:solidFill>
                  <a:prstClr val="black"/>
                </a:solidFill>
                <a:latin typeface="Calibri" panose="020F0502020204030204"/>
              </a:rPr>
              <a:t>Anesthesia</a:t>
            </a:r>
            <a:r>
              <a:rPr lang="it-IT" sz="1100" b="1" i="1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it-IT" sz="1100" b="1" i="1" dirty="0" err="1">
                <a:solidFill>
                  <a:prstClr val="black"/>
                </a:solidFill>
                <a:latin typeface="Calibri" panose="020F0502020204030204"/>
              </a:rPr>
              <a:t>analgesiaMay</a:t>
            </a:r>
            <a:r>
              <a:rPr lang="it-IT" sz="1100" b="1" i="1" dirty="0">
                <a:solidFill>
                  <a:prstClr val="black"/>
                </a:solidFill>
                <a:latin typeface="Calibri" panose="020F0502020204030204"/>
              </a:rPr>
              <a:t> 2021 • Volume 132 • </a:t>
            </a:r>
            <a:r>
              <a:rPr lang="it-IT" sz="1100" b="1" i="1" dirty="0" err="1">
                <a:solidFill>
                  <a:prstClr val="black"/>
                </a:solidFill>
                <a:latin typeface="Calibri" panose="020F0502020204030204"/>
              </a:rPr>
              <a:t>Number</a:t>
            </a:r>
            <a:r>
              <a:rPr lang="it-IT" sz="1100" b="1" i="1" dirty="0">
                <a:solidFill>
                  <a:prstClr val="black"/>
                </a:solidFill>
                <a:latin typeface="Calibri" panose="020F0502020204030204"/>
              </a:rPr>
              <a:t> 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DB8DDE-AB72-52C2-8522-EE40C1A56453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4146089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763176" y="149180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OBESITY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ASTHMA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15" y="992867"/>
            <a:ext cx="4332957" cy="503124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4947646" y="992867"/>
            <a:ext cx="53667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odds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asthma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50% in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overweight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obese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whole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947646" y="6122161"/>
            <a:ext cx="71608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Beuther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 Et Al., American Journal Of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Respiratory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Critical Care Medicine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175 2007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49D81B-8CF9-E121-B514-FB15AE98A9C5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4027417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931" y="264609"/>
            <a:ext cx="5344207" cy="57492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4B2034-30FE-D6F9-3D68-75D5EE6A66A6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3512071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40" y="5080025"/>
            <a:ext cx="1827819" cy="112645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41" y="754124"/>
            <a:ext cx="6239636" cy="387326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3759" r="3008" b="3878"/>
          <a:stretch/>
        </p:blipFill>
        <p:spPr>
          <a:xfrm>
            <a:off x="6452083" y="1447821"/>
            <a:ext cx="5451676" cy="45107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65F177-FAFB-1CEE-EB23-C6CFC452CD6A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4284300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40" y="5080025"/>
            <a:ext cx="1827819" cy="1126459"/>
          </a:xfrm>
          <a:prstGeom prst="rect">
            <a:avLst/>
          </a:prstGeom>
        </p:spPr>
      </p:pic>
      <p:pic>
        <p:nvPicPr>
          <p:cNvPr id="1026" name="Picture 2" descr="leep apnea ques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9" y="751979"/>
            <a:ext cx="6852213" cy="354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41532" y="4296857"/>
            <a:ext cx="2473945" cy="861774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 – 2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– 4 Intermediate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– 8 High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85B5455-819F-E1AE-EFA2-D4DC2B43B9DA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2561070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01C145-FE2F-BA00-E2AC-678ECB843734}"/>
              </a:ext>
            </a:extLst>
          </p:cNvPr>
          <p:cNvSpPr txBox="1"/>
          <p:nvPr/>
        </p:nvSpPr>
        <p:spPr>
          <a:xfrm>
            <a:off x="609604" y="1075992"/>
            <a:ext cx="10986655" cy="455509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Obesity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is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a </a:t>
            </a:r>
            <a:r>
              <a:rPr lang="it-IT" sz="2800" b="1" dirty="0" err="1">
                <a:solidFill>
                  <a:srgbClr val="002060"/>
                </a:solidFill>
                <a:effectLst/>
                <a:latin typeface="HardingText"/>
              </a:rPr>
              <a:t>multifactorial</a:t>
            </a:r>
            <a:r>
              <a:rPr lang="it-IT" sz="2800" b="1" dirty="0">
                <a:solidFill>
                  <a:srgbClr val="002060"/>
                </a:solidFill>
                <a:effectLst/>
                <a:latin typeface="HardingText"/>
              </a:rPr>
              <a:t>, </a:t>
            </a:r>
            <a:r>
              <a:rPr lang="it-IT" sz="2800" b="1" dirty="0" err="1">
                <a:solidFill>
                  <a:srgbClr val="002060"/>
                </a:solidFill>
                <a:effectLst/>
                <a:latin typeface="HardingText"/>
              </a:rPr>
              <a:t>chronic</a:t>
            </a:r>
            <a:r>
              <a:rPr lang="it-IT" sz="2800" b="1" dirty="0">
                <a:solidFill>
                  <a:srgbClr val="002060"/>
                </a:solidFill>
                <a:effectLst/>
                <a:latin typeface="HardingText"/>
              </a:rPr>
              <a:t>, </a:t>
            </a:r>
            <a:r>
              <a:rPr lang="it-IT" sz="2800" b="1" dirty="0" err="1">
                <a:solidFill>
                  <a:srgbClr val="002060"/>
                </a:solidFill>
                <a:effectLst/>
                <a:latin typeface="HardingText"/>
              </a:rPr>
              <a:t>relapsing</a:t>
            </a:r>
            <a:r>
              <a:rPr lang="it-IT" sz="2800" b="1" dirty="0">
                <a:solidFill>
                  <a:srgbClr val="002060"/>
                </a:solidFill>
                <a:effectLst/>
                <a:latin typeface="HardingText"/>
              </a:rPr>
              <a:t>, non-</a:t>
            </a:r>
            <a:r>
              <a:rPr lang="it-IT" sz="2800" b="1" dirty="0" err="1">
                <a:solidFill>
                  <a:srgbClr val="002060"/>
                </a:solidFill>
                <a:effectLst/>
                <a:latin typeface="HardingText"/>
              </a:rPr>
              <a:t>communicable</a:t>
            </a:r>
            <a:r>
              <a:rPr lang="it-IT" sz="2800" b="1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b="1" dirty="0" err="1">
                <a:solidFill>
                  <a:srgbClr val="002060"/>
                </a:solidFill>
                <a:effectLst/>
                <a:latin typeface="HardingText"/>
              </a:rPr>
              <a:t>disease</a:t>
            </a:r>
            <a:r>
              <a:rPr lang="it-IT" sz="2800" b="1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marked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by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dysfunctional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and/or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excessive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accumulation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of body fat</a:t>
            </a:r>
            <a:r>
              <a:rPr lang="it-IT" sz="1050" dirty="0">
                <a:solidFill>
                  <a:srgbClr val="002060"/>
                </a:solidFill>
                <a:effectLst/>
                <a:latin typeface="HardingText"/>
              </a:rPr>
              <a:t>1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.</a:t>
            </a:r>
            <a:endParaRPr lang="it-IT" sz="2800" dirty="0">
              <a:solidFill>
                <a:srgbClr val="002060"/>
              </a:solidFill>
              <a:latin typeface="HardingText"/>
            </a:endParaRPr>
          </a:p>
          <a:p>
            <a:pPr>
              <a:spcAft>
                <a:spcPts val="600"/>
              </a:spcAft>
            </a:pP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Obesity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has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direct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negative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effects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on the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functioning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of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individual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organs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, the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whole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body, or both</a:t>
            </a:r>
            <a:r>
              <a:rPr lang="it-IT" sz="1050" dirty="0">
                <a:solidFill>
                  <a:srgbClr val="002060"/>
                </a:solidFill>
                <a:effectLst/>
                <a:latin typeface="HardingText"/>
              </a:rPr>
              <a:t>2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, and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serves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as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a gateway to a wide range of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obesity-related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complications</a:t>
            </a:r>
            <a:r>
              <a:rPr lang="it-IT" sz="1050" dirty="0">
                <a:solidFill>
                  <a:srgbClr val="002060"/>
                </a:solidFill>
                <a:effectLst/>
                <a:latin typeface="HardingText"/>
              </a:rPr>
              <a:t>3,4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. </a:t>
            </a:r>
            <a:endParaRPr lang="it-IT" sz="2800" dirty="0">
              <a:solidFill>
                <a:srgbClr val="002060"/>
              </a:solidFill>
              <a:latin typeface="HardingText"/>
            </a:endParaRPr>
          </a:p>
          <a:p>
            <a:pPr>
              <a:spcAft>
                <a:spcPts val="600"/>
              </a:spcAft>
            </a:pP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Complications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can be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broadly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classified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into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two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categories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: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those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that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result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from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altered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and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pathological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mechanical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forces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,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referred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to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as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b="1" dirty="0">
                <a:solidFill>
                  <a:srgbClr val="002060"/>
                </a:solidFill>
                <a:effectLst/>
                <a:latin typeface="HardingText"/>
              </a:rPr>
              <a:t>‘</a:t>
            </a:r>
            <a:r>
              <a:rPr lang="it-IT" sz="2800" b="1" dirty="0" err="1">
                <a:solidFill>
                  <a:srgbClr val="002060"/>
                </a:solidFill>
                <a:effectLst/>
                <a:latin typeface="HardingText"/>
              </a:rPr>
              <a:t>fat</a:t>
            </a:r>
            <a:r>
              <a:rPr lang="it-IT" sz="2800" b="1" dirty="0">
                <a:solidFill>
                  <a:srgbClr val="002060"/>
                </a:solidFill>
                <a:effectLst/>
                <a:latin typeface="HardingText"/>
              </a:rPr>
              <a:t> mass </a:t>
            </a:r>
            <a:r>
              <a:rPr lang="it-IT" sz="2800" b="1" dirty="0" err="1">
                <a:solidFill>
                  <a:srgbClr val="002060"/>
                </a:solidFill>
                <a:effectLst/>
                <a:latin typeface="HardingText"/>
              </a:rPr>
              <a:t>disease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’, and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those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associated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with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dysregulated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metabolic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, endocrine,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inflammatory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and immune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responses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,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known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dirty="0" err="1">
                <a:solidFill>
                  <a:srgbClr val="002060"/>
                </a:solidFill>
                <a:effectLst/>
                <a:latin typeface="HardingText"/>
              </a:rPr>
              <a:t>as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b="1" dirty="0">
                <a:solidFill>
                  <a:srgbClr val="002060"/>
                </a:solidFill>
                <a:effectLst/>
                <a:latin typeface="HardingText"/>
              </a:rPr>
              <a:t>‘</a:t>
            </a:r>
            <a:r>
              <a:rPr lang="it-IT" sz="2800" b="1" dirty="0" err="1">
                <a:solidFill>
                  <a:srgbClr val="002060"/>
                </a:solidFill>
                <a:effectLst/>
                <a:latin typeface="HardingText"/>
              </a:rPr>
              <a:t>sick</a:t>
            </a:r>
            <a:r>
              <a:rPr lang="it-IT" sz="2800" b="1" dirty="0">
                <a:solidFill>
                  <a:srgbClr val="002060"/>
                </a:solidFill>
                <a:effectLst/>
                <a:latin typeface="HardingText"/>
              </a:rPr>
              <a:t> </a:t>
            </a:r>
            <a:r>
              <a:rPr lang="it-IT" sz="2800" b="1" dirty="0" err="1">
                <a:solidFill>
                  <a:srgbClr val="002060"/>
                </a:solidFill>
                <a:effectLst/>
                <a:latin typeface="HardingText"/>
              </a:rPr>
              <a:t>fat</a:t>
            </a:r>
            <a:r>
              <a:rPr lang="it-IT" sz="2800" b="1" dirty="0">
                <a:solidFill>
                  <a:srgbClr val="002060"/>
                </a:solidFill>
                <a:effectLst/>
                <a:latin typeface="HardingText"/>
              </a:rPr>
              <a:t> disease’</a:t>
            </a:r>
            <a:r>
              <a:rPr lang="it-IT" sz="1050" b="1" dirty="0">
                <a:solidFill>
                  <a:srgbClr val="002060"/>
                </a:solidFill>
                <a:effectLst/>
                <a:latin typeface="HardingText"/>
              </a:rPr>
              <a:t>3</a:t>
            </a:r>
            <a:r>
              <a:rPr lang="it-IT" sz="2800" dirty="0">
                <a:solidFill>
                  <a:srgbClr val="002060"/>
                </a:solidFill>
                <a:effectLst/>
                <a:latin typeface="HardingText"/>
              </a:rPr>
              <a:t>. </a:t>
            </a:r>
            <a:endParaRPr lang="it-IT" sz="28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1B1C4F-DCD2-F370-D2BF-37846766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259" y="5910871"/>
            <a:ext cx="6731000" cy="2032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D86C8B-6B26-DDCA-C197-0D68529DD4AA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3289942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40" y="5080025"/>
            <a:ext cx="1827819" cy="11264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877" y="93487"/>
            <a:ext cx="5128758" cy="649197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F97E49-F9C4-7FB1-120C-647CF6EE0D2D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2254115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6F60879-EFAE-C61B-3633-5B3A968C1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F0DEF0-6F77-18BE-FCFD-9C85891EA457}"/>
              </a:ext>
            </a:extLst>
          </p:cNvPr>
          <p:cNvSpPr txBox="1"/>
          <p:nvPr/>
        </p:nvSpPr>
        <p:spPr>
          <a:xfrm>
            <a:off x="2126255" y="6283018"/>
            <a:ext cx="990416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Apnee del sonno e </a:t>
            </a:r>
            <a:r>
              <a:rPr lang="it-IT" sz="1800" b="1" dirty="0" err="1">
                <a:solidFill>
                  <a:schemeClr val="bg1"/>
                </a:solidFill>
                <a:effectLst/>
                <a:latin typeface="OpenSans"/>
              </a:rPr>
              <a:t>obesita</a:t>
            </a: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̀: i due lati della medaglia 			</a:t>
            </a:r>
            <a:r>
              <a:rPr lang="it-IT" sz="1800" b="1" i="1" dirty="0">
                <a:solidFill>
                  <a:schemeClr val="bg1"/>
                </a:solidFill>
                <a:effectLst/>
                <a:latin typeface="OpenSans"/>
              </a:rPr>
              <a:t>Monica D’Adamo (Roma) </a:t>
            </a:r>
            <a:endParaRPr lang="it-IT" sz="1800" b="1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F2F22C1-ECD8-08EB-6369-5C09DF75D7A8}"/>
              </a:ext>
            </a:extLst>
          </p:cNvPr>
          <p:cNvSpPr txBox="1"/>
          <p:nvPr/>
        </p:nvSpPr>
        <p:spPr>
          <a:xfrm>
            <a:off x="2861018" y="5872618"/>
            <a:ext cx="916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1" dirty="0" err="1">
                <a:effectLst/>
                <a:latin typeface="AdvOT0231c847"/>
              </a:rPr>
              <a:t>Drager</a:t>
            </a:r>
            <a:r>
              <a:rPr lang="it-IT" sz="1400" b="1" dirty="0">
                <a:effectLst/>
                <a:latin typeface="AdvOT0231c847"/>
              </a:rPr>
              <a:t> LF, </a:t>
            </a:r>
            <a:r>
              <a:rPr lang="it-IT" sz="1400" b="1" dirty="0">
                <a:effectLst/>
                <a:latin typeface="AdvOTbe4cb9cb"/>
              </a:rPr>
              <a:t>et al</a:t>
            </a:r>
            <a:r>
              <a:rPr lang="it-IT" sz="1400" b="1" dirty="0">
                <a:effectLst/>
                <a:latin typeface="AdvOT0231c847"/>
              </a:rPr>
              <a:t>. </a:t>
            </a:r>
            <a:r>
              <a:rPr lang="it-IT" sz="1400" b="1" dirty="0" err="1">
                <a:effectLst/>
                <a:latin typeface="AdvOTbe4cb9cb"/>
              </a:rPr>
              <a:t>Thorax</a:t>
            </a:r>
            <a:r>
              <a:rPr lang="it-IT" sz="1400" b="1" dirty="0">
                <a:effectLst/>
                <a:latin typeface="AdvOTbe4cb9cb"/>
              </a:rPr>
              <a:t> </a:t>
            </a:r>
            <a:r>
              <a:rPr lang="it-IT" sz="1400" b="1" dirty="0">
                <a:effectLst/>
                <a:latin typeface="AdvOT0231c847"/>
              </a:rPr>
              <a:t>2015;</a:t>
            </a:r>
            <a:r>
              <a:rPr lang="it-IT" sz="1400" b="1" dirty="0">
                <a:effectLst/>
                <a:latin typeface="AdvOTc9c0ed35.B"/>
              </a:rPr>
              <a:t>70</a:t>
            </a:r>
            <a:r>
              <a:rPr lang="it-IT" sz="1400" b="1" dirty="0">
                <a:effectLst/>
                <a:latin typeface="AdvOT0231c847"/>
              </a:rPr>
              <a:t>:258</a:t>
            </a:r>
            <a:r>
              <a:rPr lang="it-IT" sz="1400" b="1" dirty="0">
                <a:effectLst/>
                <a:latin typeface="AdvOT0231c847+20"/>
              </a:rPr>
              <a:t>–</a:t>
            </a:r>
            <a:r>
              <a:rPr lang="it-IT" sz="1400" b="1" dirty="0">
                <a:effectLst/>
                <a:latin typeface="AdvOT0231c847"/>
              </a:rPr>
              <a:t>264. doi:10.1136/thoraxjnl-2014-205361 </a:t>
            </a:r>
            <a:endParaRPr lang="it-IT" sz="14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77FBB9-2DA0-49AD-FA3E-05FC1EB9A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386" y="139139"/>
            <a:ext cx="6731000" cy="576187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FB8B712-83AE-306D-6DCE-EC6773E6A463}"/>
              </a:ext>
            </a:extLst>
          </p:cNvPr>
          <p:cNvSpPr txBox="1"/>
          <p:nvPr/>
        </p:nvSpPr>
        <p:spPr>
          <a:xfrm>
            <a:off x="225082" y="387319"/>
            <a:ext cx="43996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>
                <a:effectLst/>
                <a:latin typeface="AdvOT6520a694"/>
              </a:rPr>
              <a:t>Effects</a:t>
            </a:r>
            <a:r>
              <a:rPr lang="it-IT" sz="2400" b="1" dirty="0">
                <a:effectLst/>
                <a:latin typeface="AdvOT6520a694"/>
              </a:rPr>
              <a:t> of CPAP on body weight in </a:t>
            </a:r>
            <a:r>
              <a:rPr lang="it-IT" sz="2400" b="1" dirty="0" err="1">
                <a:effectLst/>
                <a:latin typeface="AdvOT6520a694"/>
              </a:rPr>
              <a:t>patients</a:t>
            </a:r>
            <a:r>
              <a:rPr lang="it-IT" sz="2400" b="1" dirty="0">
                <a:effectLst/>
                <a:latin typeface="AdvOT6520a694"/>
              </a:rPr>
              <a:t> with </a:t>
            </a:r>
            <a:r>
              <a:rPr lang="it-IT" sz="2400" b="1" dirty="0" err="1">
                <a:effectLst/>
                <a:latin typeface="AdvOT6520a694"/>
              </a:rPr>
              <a:t>obstructive</a:t>
            </a:r>
            <a:r>
              <a:rPr lang="it-IT" sz="2400" b="1" dirty="0">
                <a:effectLst/>
                <a:latin typeface="AdvOT6520a694"/>
              </a:rPr>
              <a:t> </a:t>
            </a:r>
            <a:r>
              <a:rPr lang="it-IT" sz="2400" b="1" dirty="0" err="1">
                <a:effectLst/>
                <a:latin typeface="AdvOT6520a694"/>
              </a:rPr>
              <a:t>sleep</a:t>
            </a:r>
            <a:r>
              <a:rPr lang="it-IT" sz="2400" b="1" dirty="0">
                <a:effectLst/>
                <a:latin typeface="AdvOT6520a694"/>
              </a:rPr>
              <a:t> </a:t>
            </a:r>
            <a:r>
              <a:rPr lang="it-IT" sz="2400" b="1" dirty="0" err="1">
                <a:effectLst/>
                <a:latin typeface="AdvOT6520a694"/>
              </a:rPr>
              <a:t>apnoea</a:t>
            </a:r>
            <a:r>
              <a:rPr lang="it-IT" sz="2400" b="1" dirty="0">
                <a:effectLst/>
                <a:latin typeface="AdvOT6520a694"/>
              </a:rPr>
              <a:t>: </a:t>
            </a:r>
            <a:r>
              <a:rPr lang="it-IT" sz="2400" b="1" dirty="0">
                <a:effectLst/>
                <a:latin typeface="AdvOT0c2f268a.I"/>
              </a:rPr>
              <a:t>a meta-</a:t>
            </a:r>
            <a:r>
              <a:rPr lang="it-IT" sz="2400" b="1" dirty="0" err="1">
                <a:effectLst/>
                <a:latin typeface="AdvOT0c2f268a.I"/>
              </a:rPr>
              <a:t>analysis</a:t>
            </a:r>
            <a:r>
              <a:rPr lang="it-IT" sz="2400" b="1" dirty="0">
                <a:effectLst/>
                <a:latin typeface="AdvOT0c2f268a.I"/>
              </a:rPr>
              <a:t> of </a:t>
            </a:r>
            <a:r>
              <a:rPr lang="it-IT" sz="2400" b="1" dirty="0" err="1">
                <a:effectLst/>
                <a:latin typeface="AdvOT0c2f268a.I"/>
              </a:rPr>
              <a:t>randomised</a:t>
            </a:r>
            <a:r>
              <a:rPr lang="it-IT" sz="2400" b="1" dirty="0">
                <a:effectLst/>
                <a:latin typeface="AdvOT0c2f268a.I"/>
              </a:rPr>
              <a:t> trials </a:t>
            </a:r>
            <a:endParaRPr lang="it-IT" sz="24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3AAB00-18C2-634D-4A1B-35E4C3438952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3662686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8CEFD1C-E0D6-30D4-8B20-BCDEAD8A5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CB6FA3-F043-2946-9157-88528AB9DD86}"/>
              </a:ext>
            </a:extLst>
          </p:cNvPr>
          <p:cNvSpPr txBox="1"/>
          <p:nvPr/>
        </p:nvSpPr>
        <p:spPr>
          <a:xfrm>
            <a:off x="2126255" y="6283018"/>
            <a:ext cx="990416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Apnee del sonno e </a:t>
            </a:r>
            <a:r>
              <a:rPr lang="it-IT" sz="1800" b="1" dirty="0" err="1">
                <a:solidFill>
                  <a:schemeClr val="bg1"/>
                </a:solidFill>
                <a:effectLst/>
                <a:latin typeface="OpenSans"/>
              </a:rPr>
              <a:t>obesita</a:t>
            </a: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̀: i due lati della medaglia 			</a:t>
            </a:r>
            <a:r>
              <a:rPr lang="it-IT" sz="1800" b="1" i="1" dirty="0">
                <a:solidFill>
                  <a:schemeClr val="bg1"/>
                </a:solidFill>
                <a:effectLst/>
                <a:latin typeface="OpenSans"/>
              </a:rPr>
              <a:t>Monica D’Adamo (Roma) </a:t>
            </a:r>
            <a:endParaRPr lang="it-IT" sz="1800" b="1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7895342-CDEF-E114-A5F7-D10D07DD7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27" y="2019300"/>
            <a:ext cx="10364273" cy="28194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B9641F9-0613-0485-3B6A-D7469E84E631}"/>
              </a:ext>
            </a:extLst>
          </p:cNvPr>
          <p:cNvSpPr txBox="1"/>
          <p:nvPr/>
        </p:nvSpPr>
        <p:spPr>
          <a:xfrm>
            <a:off x="2861018" y="5785534"/>
            <a:ext cx="9169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1" dirty="0" err="1">
                <a:effectLst/>
                <a:latin typeface="MyriadProUnicSemiCondensed"/>
              </a:rPr>
              <a:t>Liu</a:t>
            </a:r>
            <a:r>
              <a:rPr lang="it-IT" sz="1400" b="1" dirty="0">
                <a:effectLst/>
                <a:latin typeface="MyriadProUnicSemiCondensed"/>
              </a:rPr>
              <a:t> Y, et al., </a:t>
            </a:r>
            <a:r>
              <a:rPr lang="it-IT" sz="1400" b="1" dirty="0" err="1">
                <a:effectLst/>
                <a:latin typeface="MyriadProUnicSemiCondensed"/>
              </a:rPr>
              <a:t>Sleep</a:t>
            </a:r>
            <a:r>
              <a:rPr lang="it-IT" sz="1400" b="1" dirty="0">
                <a:effectLst/>
                <a:latin typeface="MyriadProUnicSemiCondensed"/>
              </a:rPr>
              <a:t> and </a:t>
            </a:r>
            <a:r>
              <a:rPr lang="it-IT" sz="1400" b="1" dirty="0" err="1">
                <a:effectLst/>
                <a:latin typeface="MyriadProUnicSemiCondensed"/>
              </a:rPr>
              <a:t>Breathing</a:t>
            </a:r>
            <a:r>
              <a:rPr lang="it-IT" sz="1400" b="1" dirty="0">
                <a:effectLst/>
                <a:latin typeface="MyriadProUnicSemiCondensed"/>
              </a:rPr>
              <a:t> (2021) 25:1–8 </a:t>
            </a:r>
            <a:r>
              <a:rPr lang="it-IT" sz="1400" b="1" dirty="0">
                <a:effectLst/>
                <a:latin typeface="MqxrcmAdvTTc488b0e6"/>
              </a:rPr>
              <a:t>https://</a:t>
            </a:r>
            <a:r>
              <a:rPr lang="it-IT" sz="1400" b="1" dirty="0" err="1">
                <a:effectLst/>
                <a:latin typeface="MqxrcmAdvTTc488b0e6"/>
              </a:rPr>
              <a:t>doi.org</a:t>
            </a:r>
            <a:r>
              <a:rPr lang="it-IT" sz="1400" b="1" dirty="0">
                <a:effectLst/>
                <a:latin typeface="MqxrcmAdvTTc488b0e6"/>
              </a:rPr>
              <a:t>/10.1007/s11325-020-02078-1 </a:t>
            </a:r>
            <a:endParaRPr lang="it-IT" sz="14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274E99F-42E4-8CE0-CC59-1FC0BF849A92}"/>
              </a:ext>
            </a:extLst>
          </p:cNvPr>
          <p:cNvSpPr txBox="1"/>
          <p:nvPr/>
        </p:nvSpPr>
        <p:spPr>
          <a:xfrm>
            <a:off x="482063" y="472301"/>
            <a:ext cx="1069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211E1E"/>
                </a:solidFill>
                <a:effectLst/>
                <a:latin typeface="SntycyAdvTT577c760c"/>
              </a:rPr>
              <a:t>Efficacy</a:t>
            </a:r>
            <a:r>
              <a:rPr lang="it-IT" sz="2400" b="1" dirty="0">
                <a:solidFill>
                  <a:srgbClr val="211E1E"/>
                </a:solidFill>
                <a:effectLst/>
                <a:latin typeface="SntycyAdvTT577c760c"/>
              </a:rPr>
              <a:t> of 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SntycyAdvTT577c760c"/>
              </a:rPr>
              <a:t>continuous</a:t>
            </a:r>
            <a:r>
              <a:rPr lang="it-IT" sz="2400" b="1" dirty="0">
                <a:solidFill>
                  <a:srgbClr val="211E1E"/>
                </a:solidFill>
                <a:effectLst/>
                <a:latin typeface="SntycyAdvTT577c760c"/>
              </a:rPr>
              <a:t> positive 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SntycyAdvTT577c760c"/>
              </a:rPr>
              <a:t>airway</a:t>
            </a:r>
            <a:r>
              <a:rPr lang="it-IT" sz="2400" b="1" dirty="0">
                <a:solidFill>
                  <a:srgbClr val="211E1E"/>
                </a:solidFill>
                <a:effectLst/>
                <a:latin typeface="SntycyAdvTT577c760c"/>
              </a:rPr>
              <a:t> pressure on 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SntycyAdvTT577c760c"/>
              </a:rPr>
              <a:t>subcutaneous</a:t>
            </a:r>
            <a:r>
              <a:rPr lang="it-IT" sz="2400" b="1" dirty="0">
                <a:solidFill>
                  <a:srgbClr val="211E1E"/>
                </a:solidFill>
                <a:effectLst/>
                <a:latin typeface="SntycyAdvTT577c760c"/>
              </a:rPr>
              <a:t> adipose 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SntycyAdvTT577c760c"/>
              </a:rPr>
              <a:t>tissue</a:t>
            </a:r>
            <a:r>
              <a:rPr lang="it-IT" sz="2400" b="1" dirty="0">
                <a:solidFill>
                  <a:srgbClr val="211E1E"/>
                </a:solidFill>
                <a:effectLst/>
                <a:latin typeface="SntycyAdvTT577c760c"/>
              </a:rPr>
              <a:t> in 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SntycyAdvTT577c760c"/>
              </a:rPr>
              <a:t>patients</a:t>
            </a:r>
            <a:r>
              <a:rPr lang="it-IT" sz="2400" b="1" dirty="0">
                <a:solidFill>
                  <a:srgbClr val="211E1E"/>
                </a:solidFill>
                <a:effectLst/>
                <a:latin typeface="SntycyAdvTT577c760c"/>
              </a:rPr>
              <a:t> with 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SntycyAdvTT577c760c"/>
              </a:rPr>
              <a:t>obstructive</a:t>
            </a:r>
            <a:r>
              <a:rPr lang="it-IT" sz="2400" b="1" dirty="0">
                <a:solidFill>
                  <a:srgbClr val="211E1E"/>
                </a:solidFill>
                <a:effectLst/>
                <a:latin typeface="SntycyAdvTT577c760c"/>
              </a:rPr>
              <a:t> 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SntycyAdvTT577c760c"/>
              </a:rPr>
              <a:t>sleep</a:t>
            </a:r>
            <a:r>
              <a:rPr lang="it-IT" sz="2400" b="1" dirty="0">
                <a:solidFill>
                  <a:srgbClr val="211E1E"/>
                </a:solidFill>
                <a:effectLst/>
                <a:latin typeface="SntycyAdvTT577c760c"/>
              </a:rPr>
              <a:t> apnea: a meta-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SntycyAdvTT577c760c"/>
              </a:rPr>
              <a:t>analysis</a:t>
            </a:r>
            <a:r>
              <a:rPr lang="it-IT" sz="2400" b="1" dirty="0">
                <a:solidFill>
                  <a:srgbClr val="211E1E"/>
                </a:solidFill>
                <a:effectLst/>
                <a:latin typeface="SntycyAdvTT577c760c"/>
              </a:rPr>
              <a:t> of 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SntycyAdvTT577c760c"/>
              </a:rPr>
              <a:t>randomized</a:t>
            </a:r>
            <a:r>
              <a:rPr lang="it-IT" sz="2400" b="1" dirty="0">
                <a:solidFill>
                  <a:srgbClr val="211E1E"/>
                </a:solidFill>
                <a:effectLst/>
                <a:latin typeface="SntycyAdvTT577c760c"/>
              </a:rPr>
              <a:t> </a:t>
            </a:r>
            <a:r>
              <a:rPr lang="it-IT" sz="2400" b="1" dirty="0" err="1">
                <a:solidFill>
                  <a:srgbClr val="211E1E"/>
                </a:solidFill>
                <a:effectLst/>
                <a:latin typeface="SntycyAdvTT577c760c"/>
              </a:rPr>
              <a:t>controlled</a:t>
            </a:r>
            <a:r>
              <a:rPr lang="it-IT" sz="2400" b="1" dirty="0">
                <a:solidFill>
                  <a:srgbClr val="211E1E"/>
                </a:solidFill>
                <a:effectLst/>
                <a:latin typeface="SntycyAdvTT577c760c"/>
              </a:rPr>
              <a:t> trials </a:t>
            </a:r>
            <a:endParaRPr lang="it-IT" sz="24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0F1E25-2B2C-5DED-DDCC-0B11080BD471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289062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9F98E1E-85E3-38CE-1528-770A7FA34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9DD0D0-410D-4232-06E1-D8687FA861B4}"/>
              </a:ext>
            </a:extLst>
          </p:cNvPr>
          <p:cNvSpPr txBox="1"/>
          <p:nvPr/>
        </p:nvSpPr>
        <p:spPr>
          <a:xfrm>
            <a:off x="2126255" y="6283018"/>
            <a:ext cx="990416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Apnee del sonno e </a:t>
            </a:r>
            <a:r>
              <a:rPr lang="it-IT" sz="1800" b="1" dirty="0" err="1">
                <a:solidFill>
                  <a:schemeClr val="bg1"/>
                </a:solidFill>
                <a:effectLst/>
                <a:latin typeface="OpenSans"/>
              </a:rPr>
              <a:t>obesita</a:t>
            </a: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̀: i due lati della medaglia 			</a:t>
            </a:r>
            <a:r>
              <a:rPr lang="it-IT" sz="1800" b="1" i="1" dirty="0">
                <a:solidFill>
                  <a:schemeClr val="bg1"/>
                </a:solidFill>
                <a:effectLst/>
                <a:latin typeface="OpenSans"/>
              </a:rPr>
              <a:t>Monica D’Adamo (Roma) </a:t>
            </a:r>
            <a:endParaRPr lang="it-IT" sz="1800" b="1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7B83404-1CEB-A847-BDAA-AB22281AD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1" y="729169"/>
            <a:ext cx="6469606" cy="532632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1D07DE8-924D-0BBD-681C-0AB072F5FACE}"/>
              </a:ext>
            </a:extLst>
          </p:cNvPr>
          <p:cNvSpPr txBox="1"/>
          <p:nvPr/>
        </p:nvSpPr>
        <p:spPr>
          <a:xfrm>
            <a:off x="2775857" y="65825"/>
            <a:ext cx="6879772" cy="435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</a:rPr>
              <a:t>IMPACT OF WEIGHT LOSS MANAGEMENT IN OSA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115B74-8C3D-7581-B35E-DE095760054F}"/>
              </a:ext>
            </a:extLst>
          </p:cNvPr>
          <p:cNvSpPr txBox="1"/>
          <p:nvPr/>
        </p:nvSpPr>
        <p:spPr>
          <a:xfrm>
            <a:off x="9808030" y="5987169"/>
            <a:ext cx="2133599" cy="26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b="1" dirty="0">
                <a:solidFill>
                  <a:srgbClr val="002060"/>
                </a:solidFill>
                <a:effectLst/>
                <a:latin typeface="+mj-lt"/>
              </a:rPr>
              <a:t>CHEST 2017; 152(1):194-203 </a:t>
            </a:r>
            <a:endParaRPr lang="it-IT" sz="1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432D27-DEED-BA7E-9372-3EF09838288E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2723903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C15D4B2-C794-9F2A-02A3-8BD440B7F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169DCA-E43F-1FBD-B016-DB20261DC8E9}"/>
              </a:ext>
            </a:extLst>
          </p:cNvPr>
          <p:cNvSpPr txBox="1"/>
          <p:nvPr/>
        </p:nvSpPr>
        <p:spPr>
          <a:xfrm>
            <a:off x="2126255" y="6283018"/>
            <a:ext cx="990416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Apnee del sonno e </a:t>
            </a:r>
            <a:r>
              <a:rPr lang="it-IT" sz="1800" b="1" dirty="0" err="1">
                <a:solidFill>
                  <a:schemeClr val="bg1"/>
                </a:solidFill>
                <a:effectLst/>
                <a:latin typeface="OpenSans"/>
              </a:rPr>
              <a:t>obesita</a:t>
            </a: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̀: i due lati della medaglia 			</a:t>
            </a:r>
            <a:r>
              <a:rPr lang="it-IT" sz="1800" b="1" i="1" dirty="0">
                <a:solidFill>
                  <a:schemeClr val="bg1"/>
                </a:solidFill>
                <a:effectLst/>
                <a:latin typeface="OpenSans"/>
              </a:rPr>
              <a:t>Monica D’Adamo (Roma) </a:t>
            </a:r>
            <a:endParaRPr lang="it-IT" sz="1800" b="1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C009B0A-6EFB-2EFB-FCA5-760963D14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3" r="6722" b="34489"/>
          <a:stretch/>
        </p:blipFill>
        <p:spPr>
          <a:xfrm>
            <a:off x="290162" y="787977"/>
            <a:ext cx="4745621" cy="528680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E066ABB-2C45-8C25-9C0E-53C838A62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754" y="1699551"/>
            <a:ext cx="6574391" cy="38006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FE7869F-DB86-F4C9-9DE4-F369DB902228}"/>
              </a:ext>
            </a:extLst>
          </p:cNvPr>
          <p:cNvSpPr/>
          <p:nvPr/>
        </p:nvSpPr>
        <p:spPr>
          <a:xfrm>
            <a:off x="7524339" y="6009937"/>
            <a:ext cx="45698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it-IT" sz="1100" b="1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SCALE </a:t>
            </a:r>
            <a:r>
              <a:rPr lang="it-IT" sz="1100" b="1" i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Sleep</a:t>
            </a:r>
            <a:r>
              <a:rPr lang="it-IT" sz="1100" b="1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Apnea I</a:t>
            </a:r>
            <a:r>
              <a:rPr lang="it-IT" sz="1100" b="1" i="1" dirty="0">
                <a:solidFill>
                  <a:srgbClr val="211E1E"/>
                </a:solidFill>
                <a:latin typeface="Calibri" panose="020F0502020204030204"/>
                <a:ea typeface="+mn-ea"/>
              </a:rPr>
              <a:t>nternational Journal of </a:t>
            </a:r>
            <a:r>
              <a:rPr lang="it-IT" sz="1100" b="1" i="1" dirty="0" err="1">
                <a:solidFill>
                  <a:srgbClr val="211E1E"/>
                </a:solidFill>
                <a:latin typeface="Calibri" panose="020F0502020204030204"/>
                <a:ea typeface="+mn-ea"/>
              </a:rPr>
              <a:t>Obesity</a:t>
            </a:r>
            <a:r>
              <a:rPr lang="it-IT" sz="1100" b="1" i="1" dirty="0">
                <a:solidFill>
                  <a:srgbClr val="211E1E"/>
                </a:solidFill>
                <a:latin typeface="Calibri" panose="020F0502020204030204"/>
                <a:ea typeface="+mn-ea"/>
              </a:rPr>
              <a:t> (2016) 1310 – 1319 </a:t>
            </a:r>
            <a:endParaRPr lang="it-IT" sz="1100" b="1" i="1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B7F972-5156-6C28-0318-3018A223AEE9}"/>
              </a:ext>
            </a:extLst>
          </p:cNvPr>
          <p:cNvSpPr txBox="1"/>
          <p:nvPr/>
        </p:nvSpPr>
        <p:spPr>
          <a:xfrm>
            <a:off x="2941202" y="37130"/>
            <a:ext cx="6776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</a:rPr>
              <a:t>OBESITY THERAPY AND OSAS (LIRAGLUTIDE)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90AE66-1FC7-AE9D-C63F-51F1E162C536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221651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70CEDE-F14E-99C2-1EEF-2B7D5C5E66DE}"/>
              </a:ext>
            </a:extLst>
          </p:cNvPr>
          <p:cNvSpPr txBox="1"/>
          <p:nvPr/>
        </p:nvSpPr>
        <p:spPr>
          <a:xfrm>
            <a:off x="2126255" y="6283018"/>
            <a:ext cx="990416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Apnee del sonno e </a:t>
            </a:r>
            <a:r>
              <a:rPr lang="it-IT" sz="1800" b="1" dirty="0" err="1">
                <a:solidFill>
                  <a:schemeClr val="bg1"/>
                </a:solidFill>
                <a:effectLst/>
                <a:latin typeface="OpenSans"/>
              </a:rPr>
              <a:t>obesita</a:t>
            </a: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̀: i due lati della medaglia 			</a:t>
            </a:r>
            <a:r>
              <a:rPr lang="it-IT" sz="1800" b="1" i="1" dirty="0">
                <a:solidFill>
                  <a:schemeClr val="bg1"/>
                </a:solidFill>
                <a:effectLst/>
                <a:latin typeface="OpenSans"/>
              </a:rPr>
              <a:t>Monica D’Adamo (Roma) </a:t>
            </a:r>
            <a:endParaRPr lang="it-IT" sz="1800" b="1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5D6C632-9775-1ACC-132C-445EB480E805}"/>
              </a:ext>
            </a:extLst>
          </p:cNvPr>
          <p:cNvSpPr txBox="1"/>
          <p:nvPr/>
        </p:nvSpPr>
        <p:spPr>
          <a:xfrm>
            <a:off x="1128095" y="39792"/>
            <a:ext cx="9863812" cy="40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Tirzepatide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for the Treatment of </a:t>
            </a: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Obstructive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Sleep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Apnea and </a:t>
            </a: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Obesity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 (</a:t>
            </a:r>
            <a:r>
              <a:rPr lang="en-US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SURMOUNT – OSA)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DF3B9FD-A8F8-DE0D-2C1F-C2A2C63BE0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29091"/>
          <a:stretch/>
        </p:blipFill>
        <p:spPr>
          <a:xfrm>
            <a:off x="-13343" y="475338"/>
            <a:ext cx="6126919" cy="561589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F45B1AC-E28C-DDD1-4448-704F01B454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909" r="1450"/>
          <a:stretch/>
        </p:blipFill>
        <p:spPr>
          <a:xfrm>
            <a:off x="6117425" y="2347303"/>
            <a:ext cx="6038074" cy="230395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18A049-8F48-2594-9D9E-5959B60438DD}"/>
              </a:ext>
            </a:extLst>
          </p:cNvPr>
          <p:cNvSpPr txBox="1"/>
          <p:nvPr/>
        </p:nvSpPr>
        <p:spPr>
          <a:xfrm>
            <a:off x="8471955" y="6002763"/>
            <a:ext cx="3501142" cy="276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n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engl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j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med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391;13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nejm.org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SmallCap"/>
              </a:rPr>
              <a:t>October</a:t>
            </a:r>
            <a:r>
              <a:rPr lang="it-IT" sz="1200" dirty="0">
                <a:solidFill>
                  <a:srgbClr val="002060"/>
                </a:solidFill>
                <a:latin typeface="OTNEJMScalaSansLFSmallCap"/>
              </a:rPr>
              <a:t> 3, 2024 </a:t>
            </a:r>
            <a:endParaRPr lang="it-IT" sz="3600" dirty="0">
              <a:solidFill>
                <a:srgbClr val="002060"/>
              </a:solidFill>
            </a:endParaRP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62E8C75-8B33-CC56-06D8-C6B48F06A3EB}"/>
              </a:ext>
            </a:extLst>
          </p:cNvPr>
          <p:cNvCxnSpPr/>
          <p:nvPr/>
        </p:nvCxnSpPr>
        <p:spPr bwMode="auto">
          <a:xfrm>
            <a:off x="45481" y="3809044"/>
            <a:ext cx="603103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81BF4FDB-999C-4064-5553-2B858B40AC3E}"/>
              </a:ext>
            </a:extLst>
          </p:cNvPr>
          <p:cNvCxnSpPr/>
          <p:nvPr/>
        </p:nvCxnSpPr>
        <p:spPr bwMode="auto">
          <a:xfrm>
            <a:off x="23712" y="5926570"/>
            <a:ext cx="603103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87C876E5-9D2D-D8B1-1F6D-423C5C1F14F2}"/>
              </a:ext>
            </a:extLst>
          </p:cNvPr>
          <p:cNvCxnSpPr/>
          <p:nvPr/>
        </p:nvCxnSpPr>
        <p:spPr bwMode="auto">
          <a:xfrm>
            <a:off x="23711" y="4912708"/>
            <a:ext cx="603103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9901001B-87D0-D170-8014-A796F4366EEB}"/>
              </a:ext>
            </a:extLst>
          </p:cNvPr>
          <p:cNvCxnSpPr/>
          <p:nvPr/>
        </p:nvCxnSpPr>
        <p:spPr bwMode="auto">
          <a:xfrm>
            <a:off x="6147999" y="3835162"/>
            <a:ext cx="603103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708D77A7-8F2D-6AFC-E1FD-5F94BC0BFD32}"/>
              </a:ext>
            </a:extLst>
          </p:cNvPr>
          <p:cNvCxnSpPr/>
          <p:nvPr/>
        </p:nvCxnSpPr>
        <p:spPr bwMode="auto">
          <a:xfrm>
            <a:off x="6102691" y="3014650"/>
            <a:ext cx="603103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08F4664E-1FBC-CB22-9639-7388CBEB3034}"/>
              </a:ext>
            </a:extLst>
          </p:cNvPr>
          <p:cNvCxnSpPr/>
          <p:nvPr/>
        </p:nvCxnSpPr>
        <p:spPr bwMode="auto">
          <a:xfrm>
            <a:off x="6126229" y="3280063"/>
            <a:ext cx="603103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E4F528-7A3E-FD78-3941-137632D8E007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2074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18B7B76-AC36-AC3F-6972-E865E7E6A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947B87-AB4C-E002-346E-1D8A28A333D3}"/>
              </a:ext>
            </a:extLst>
          </p:cNvPr>
          <p:cNvSpPr txBox="1"/>
          <p:nvPr/>
        </p:nvSpPr>
        <p:spPr>
          <a:xfrm>
            <a:off x="2126255" y="6283018"/>
            <a:ext cx="990416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Apnee del sonno e </a:t>
            </a:r>
            <a:r>
              <a:rPr lang="it-IT" sz="1800" b="1" dirty="0" err="1">
                <a:solidFill>
                  <a:schemeClr val="bg1"/>
                </a:solidFill>
                <a:effectLst/>
                <a:latin typeface="OpenSans"/>
              </a:rPr>
              <a:t>obesita</a:t>
            </a: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̀: i due lati della medaglia 			</a:t>
            </a:r>
            <a:r>
              <a:rPr lang="it-IT" sz="1800" b="1" i="1" dirty="0">
                <a:solidFill>
                  <a:schemeClr val="bg1"/>
                </a:solidFill>
                <a:effectLst/>
                <a:latin typeface="OpenSans"/>
              </a:rPr>
              <a:t>Monica D’Adamo (Roma) </a:t>
            </a:r>
            <a:endParaRPr lang="it-IT" sz="1800" b="1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7CAF3E-464E-5BBB-5F76-666D2CE8EF08}"/>
              </a:ext>
            </a:extLst>
          </p:cNvPr>
          <p:cNvSpPr txBox="1"/>
          <p:nvPr/>
        </p:nvSpPr>
        <p:spPr>
          <a:xfrm>
            <a:off x="1128095" y="39792"/>
            <a:ext cx="9863812" cy="40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Tirzepatide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for the Treatment of </a:t>
            </a: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Obstructive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Sleep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Apnea and </a:t>
            </a: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Obesity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 (</a:t>
            </a:r>
            <a:r>
              <a:rPr lang="en-US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SURMOUNT – OSA)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A7A1D1-C8C0-CD24-68F4-439E9F2AD52D}"/>
              </a:ext>
            </a:extLst>
          </p:cNvPr>
          <p:cNvSpPr txBox="1"/>
          <p:nvPr/>
        </p:nvSpPr>
        <p:spPr>
          <a:xfrm>
            <a:off x="8471955" y="6002763"/>
            <a:ext cx="3501142" cy="276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n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engl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j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med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391;13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nejm.org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SmallCap"/>
              </a:rPr>
              <a:t>October</a:t>
            </a:r>
            <a:r>
              <a:rPr lang="it-IT" sz="1200" dirty="0">
                <a:solidFill>
                  <a:srgbClr val="002060"/>
                </a:solidFill>
                <a:latin typeface="OTNEJMScalaSansLFSmallCap"/>
              </a:rPr>
              <a:t> 3, 2024 </a:t>
            </a:r>
            <a:endParaRPr lang="it-IT" sz="3600" dirty="0">
              <a:solidFill>
                <a:srgbClr val="00206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EC6D138-B1BA-A895-1C7F-EA2B8CDC3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824" y="482757"/>
            <a:ext cx="7555834" cy="5575794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119D143-4403-4470-69D9-F1ADB59FF915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2482497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89A2A32-3533-5270-5033-DBF28FF70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CF6D8D-488F-977E-23A0-845248FF9BB7}"/>
              </a:ext>
            </a:extLst>
          </p:cNvPr>
          <p:cNvSpPr txBox="1"/>
          <p:nvPr/>
        </p:nvSpPr>
        <p:spPr>
          <a:xfrm>
            <a:off x="1128095" y="39792"/>
            <a:ext cx="9863812" cy="40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Tirzepatide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for the Treatment of </a:t>
            </a: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Obstructive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Sleep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Apnea and </a:t>
            </a: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Obesity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 (</a:t>
            </a:r>
            <a:r>
              <a:rPr lang="en-US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SURMOUNT – OSA)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75E7B0E-1ACA-157A-FEE8-4280C0B38374}"/>
              </a:ext>
            </a:extLst>
          </p:cNvPr>
          <p:cNvSpPr txBox="1"/>
          <p:nvPr/>
        </p:nvSpPr>
        <p:spPr>
          <a:xfrm>
            <a:off x="8471955" y="6002763"/>
            <a:ext cx="3501142" cy="276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n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engl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j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med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391;13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nejm.org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SmallCap"/>
              </a:rPr>
              <a:t>October</a:t>
            </a:r>
            <a:r>
              <a:rPr lang="it-IT" sz="1200" dirty="0">
                <a:solidFill>
                  <a:srgbClr val="002060"/>
                </a:solidFill>
                <a:latin typeface="OTNEJMScalaSansLFSmallCap"/>
              </a:rPr>
              <a:t> 3, 2024 </a:t>
            </a:r>
            <a:endParaRPr lang="it-IT" sz="36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46D9398-7F40-6935-99B9-A32EA4B3E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20219" y="-1664310"/>
            <a:ext cx="5497216" cy="970553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Freccia destra 6">
            <a:extLst>
              <a:ext uri="{FF2B5EF4-FFF2-40B4-BE49-F238E27FC236}">
                <a16:creationId xmlns:a16="http://schemas.microsoft.com/office/drawing/2014/main" id="{919DC63A-1B42-C9F6-6809-89CCC25A606A}"/>
              </a:ext>
            </a:extLst>
          </p:cNvPr>
          <p:cNvSpPr/>
          <p:nvPr/>
        </p:nvSpPr>
        <p:spPr>
          <a:xfrm>
            <a:off x="629121" y="3004526"/>
            <a:ext cx="401782" cy="3463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ccia destra 7">
            <a:extLst>
              <a:ext uri="{FF2B5EF4-FFF2-40B4-BE49-F238E27FC236}">
                <a16:creationId xmlns:a16="http://schemas.microsoft.com/office/drawing/2014/main" id="{9C2EE94F-8221-B336-B27B-59A0786A8C7C}"/>
              </a:ext>
            </a:extLst>
          </p:cNvPr>
          <p:cNvSpPr/>
          <p:nvPr/>
        </p:nvSpPr>
        <p:spPr>
          <a:xfrm>
            <a:off x="629121" y="3680292"/>
            <a:ext cx="401782" cy="3463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1EBBDD6B-D79F-CE8E-4FA1-FE0E0ECCF8FC}"/>
              </a:ext>
            </a:extLst>
          </p:cNvPr>
          <p:cNvSpPr/>
          <p:nvPr/>
        </p:nvSpPr>
        <p:spPr>
          <a:xfrm>
            <a:off x="629121" y="4097838"/>
            <a:ext cx="401782" cy="3463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ccia destra 9">
            <a:extLst>
              <a:ext uri="{FF2B5EF4-FFF2-40B4-BE49-F238E27FC236}">
                <a16:creationId xmlns:a16="http://schemas.microsoft.com/office/drawing/2014/main" id="{53EC680F-8AE7-45CC-01CE-BD19B82A13E5}"/>
              </a:ext>
            </a:extLst>
          </p:cNvPr>
          <p:cNvSpPr/>
          <p:nvPr/>
        </p:nvSpPr>
        <p:spPr>
          <a:xfrm>
            <a:off x="632759" y="4517294"/>
            <a:ext cx="401782" cy="3463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D967CD-F16B-E66C-C25F-1AFECB34C4C5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407560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12AECE6-283D-3C4F-68F1-1841FCD04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F1E506-5C7D-EC16-4063-C0EE587C2BDF}"/>
              </a:ext>
            </a:extLst>
          </p:cNvPr>
          <p:cNvSpPr txBox="1"/>
          <p:nvPr/>
        </p:nvSpPr>
        <p:spPr>
          <a:xfrm>
            <a:off x="2126255" y="6283018"/>
            <a:ext cx="990416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Apnee del sonno e </a:t>
            </a:r>
            <a:r>
              <a:rPr lang="it-IT" sz="1800" b="1" dirty="0" err="1">
                <a:solidFill>
                  <a:schemeClr val="bg1"/>
                </a:solidFill>
                <a:effectLst/>
                <a:latin typeface="OpenSans"/>
              </a:rPr>
              <a:t>obesita</a:t>
            </a: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̀: i due lati della medaglia 			</a:t>
            </a:r>
            <a:r>
              <a:rPr lang="it-IT" sz="1800" b="1" i="1" dirty="0">
                <a:solidFill>
                  <a:schemeClr val="bg1"/>
                </a:solidFill>
                <a:effectLst/>
                <a:latin typeface="OpenSans"/>
              </a:rPr>
              <a:t>Monica D’Adamo (Roma) </a:t>
            </a:r>
            <a:endParaRPr lang="it-IT" sz="1800" b="1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7ED876-FC42-F130-B8CF-3A2E0C9B44DD}"/>
              </a:ext>
            </a:extLst>
          </p:cNvPr>
          <p:cNvSpPr txBox="1"/>
          <p:nvPr/>
        </p:nvSpPr>
        <p:spPr>
          <a:xfrm>
            <a:off x="1128095" y="39792"/>
            <a:ext cx="9863812" cy="40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Tirzepatide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for the Treatment of </a:t>
            </a: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Obstructive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Sleep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Apnea and </a:t>
            </a:r>
            <a:r>
              <a:rPr lang="it-IT" sz="20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Obesity</a:t>
            </a:r>
            <a:r>
              <a:rPr lang="it-IT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 (</a:t>
            </a:r>
            <a:r>
              <a:rPr lang="en-US" sz="20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SURMOUNT – OSA)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5B22110-B15C-49A3-32F7-491FA939CD61}"/>
              </a:ext>
            </a:extLst>
          </p:cNvPr>
          <p:cNvSpPr txBox="1"/>
          <p:nvPr/>
        </p:nvSpPr>
        <p:spPr>
          <a:xfrm>
            <a:off x="8471955" y="5933488"/>
            <a:ext cx="3501142" cy="276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n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engl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j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med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391;13 </a:t>
            </a:r>
            <a:r>
              <a:rPr lang="it-IT" sz="1200" dirty="0" err="1">
                <a:solidFill>
                  <a:srgbClr val="002060"/>
                </a:solidFill>
                <a:latin typeface="OTNEJMScalaSansLFCap"/>
              </a:rPr>
              <a:t>nejm.org</a:t>
            </a:r>
            <a:r>
              <a:rPr lang="it-IT" sz="1200" dirty="0">
                <a:solidFill>
                  <a:srgbClr val="002060"/>
                </a:solidFill>
                <a:latin typeface="OTNEJMScalaSansLFCap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OTNEJMScalaSansLFSmallCap"/>
              </a:rPr>
              <a:t>October</a:t>
            </a:r>
            <a:r>
              <a:rPr lang="it-IT" sz="1200" dirty="0">
                <a:solidFill>
                  <a:srgbClr val="002060"/>
                </a:solidFill>
                <a:latin typeface="OTNEJMScalaSansLFSmallCap"/>
              </a:rPr>
              <a:t> 3, 2024 </a:t>
            </a:r>
            <a:endParaRPr lang="it-IT" sz="3600" dirty="0">
              <a:solidFill>
                <a:srgbClr val="00206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406536B-B9BC-B131-7FF2-1CF31400EC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1" t="17927" r="1592" b="24171"/>
          <a:stretch/>
        </p:blipFill>
        <p:spPr>
          <a:xfrm>
            <a:off x="207818" y="1704109"/>
            <a:ext cx="11333018" cy="225829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AA8556-B2C3-B408-251C-1D93502146E4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3930583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505" y="1216479"/>
            <a:ext cx="6340844" cy="458352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9005200" y="6159381"/>
            <a:ext cx="30492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Obesity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| VOLUME 21 | NUMBER 4 | APRIL 2013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473808" y="126030"/>
            <a:ext cx="452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OBESITY THERAPY AND OSAS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209E99-895F-693F-8CD4-1E20A4EB910B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52711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955F281-C56B-1255-5170-61BDCA98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5CFAA8E-C271-B49B-42E1-5896E73A8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245405"/>
            <a:ext cx="8899472" cy="568666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CBE3E8C-F857-87A7-9C80-AC3A51603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814" y="189985"/>
            <a:ext cx="5268769" cy="17595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832A4EA-0F8E-20AE-DCED-C885BAD63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241" y="5971307"/>
            <a:ext cx="6731000" cy="2032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92C62A-4A2B-377E-EC85-D34B72E4CF8E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671103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1167435"/>
            <a:ext cx="5167622" cy="473565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029" y="876157"/>
            <a:ext cx="4505365" cy="540379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8488742" y="6261657"/>
            <a:ext cx="37032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100" b="1" i="1" u="none" strike="noStrike" kern="1200" cap="none" spc="0" normalizeH="0" baseline="0" noProof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Dixon JB et al., JAMA</a:t>
            </a:r>
            <a:r>
              <a:rPr kumimoji="0" lang="is-IS" sz="11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September 19, 2012—Vol 308, No. 11 </a:t>
            </a:r>
            <a:endParaRPr kumimoji="0" lang="is-I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473808" y="126030"/>
            <a:ext cx="452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OBESITY THERAPY AND OSAS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EADBC9-33C6-954E-21C3-7A1481274153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472189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131053" y="1354845"/>
            <a:ext cx="9051403" cy="1815882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Comparing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surgical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conventional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the management of OSA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demonstrated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greater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surgically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treated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however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translate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significantly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greater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OSA. </a:t>
            </a:r>
          </a:p>
        </p:txBody>
      </p:sp>
      <p:sp>
        <p:nvSpPr>
          <p:cNvPr id="4" name="Rettangolo 3"/>
          <p:cNvSpPr/>
          <p:nvPr/>
        </p:nvSpPr>
        <p:spPr>
          <a:xfrm>
            <a:off x="8427012" y="3296334"/>
            <a:ext cx="37032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100" b="1" i="1" u="none" strike="noStrike" kern="1200" cap="none" spc="0" normalizeH="0" baseline="0" noProof="0" dirty="0">
                <a:ln>
                  <a:noFill/>
                </a:ln>
                <a:solidFill>
                  <a:srgbClr val="211E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Dixon JB et al., JAMA, September 19, 2012—Vol 308, No. 11 </a:t>
            </a:r>
            <a:endParaRPr kumimoji="0" lang="is-I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31053" y="3792404"/>
            <a:ext cx="9051403" cy="2246769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Despite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pulmonary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systemic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complications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of the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biochemical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abnormalities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obesity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longitudinal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randomized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needed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impact of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weight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lung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6" name="Rettangolo 5"/>
          <p:cNvSpPr/>
          <p:nvPr/>
        </p:nvSpPr>
        <p:spPr>
          <a:xfrm>
            <a:off x="6034270" y="610256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Mafort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Multidisciplinary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Respiratory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Medicine (2016) 11:28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68F214-4CE4-1732-6BEE-8A41979B791B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923106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A6C2B-50AB-CFAE-3C80-0CA92639D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00E859-522C-ECF5-48DF-FCBB77AD3B6A}"/>
              </a:ext>
            </a:extLst>
          </p:cNvPr>
          <p:cNvSpPr txBox="1"/>
          <p:nvPr/>
        </p:nvSpPr>
        <p:spPr>
          <a:xfrm>
            <a:off x="2126255" y="6283018"/>
            <a:ext cx="990416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Apnee del sonno e </a:t>
            </a:r>
            <a:r>
              <a:rPr lang="it-IT" sz="1800" b="1" dirty="0" err="1">
                <a:solidFill>
                  <a:schemeClr val="bg1"/>
                </a:solidFill>
                <a:effectLst/>
                <a:latin typeface="OpenSans"/>
              </a:rPr>
              <a:t>obesita</a:t>
            </a: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̀: i due lati della medaglia 			</a:t>
            </a:r>
            <a:r>
              <a:rPr lang="it-IT" sz="1800" b="1" i="1" dirty="0">
                <a:solidFill>
                  <a:schemeClr val="bg1"/>
                </a:solidFill>
                <a:effectLst/>
                <a:latin typeface="OpenSans"/>
              </a:rPr>
              <a:t>Monica D’Adamo (Roma) </a:t>
            </a:r>
            <a:endParaRPr lang="it-IT" sz="1800" b="1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D1DE81-906C-5062-BA66-F960915B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560" y="236188"/>
            <a:ext cx="3177391" cy="5648695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4F2E53-782E-288A-C3E5-B0F83050FFCC}"/>
              </a:ext>
            </a:extLst>
          </p:cNvPr>
          <p:cNvSpPr txBox="1"/>
          <p:nvPr/>
        </p:nvSpPr>
        <p:spPr>
          <a:xfrm>
            <a:off x="410089" y="1366897"/>
            <a:ext cx="7248703" cy="206210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Diagnosi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</a:rPr>
              <a:t>Stadiazione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Valutazione</a:t>
            </a:r>
            <a:r>
              <a:rPr lang="en-US" sz="3200" b="1" dirty="0">
                <a:solidFill>
                  <a:srgbClr val="002060"/>
                </a:solidFill>
              </a:rPr>
              <a:t> e </a:t>
            </a:r>
            <a:r>
              <a:rPr lang="en-US" sz="3200" b="1" dirty="0" err="1">
                <a:solidFill>
                  <a:srgbClr val="002060"/>
                </a:solidFill>
              </a:rPr>
              <a:t>gestione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delle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complicanze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Terapie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efficaci</a:t>
            </a:r>
            <a:r>
              <a:rPr lang="en-US" sz="3200" b="1" dirty="0">
                <a:solidFill>
                  <a:srgbClr val="002060"/>
                </a:solidFill>
              </a:rPr>
              <a:t> (</a:t>
            </a:r>
            <a:r>
              <a:rPr lang="en-US" sz="3200" b="1" dirty="0" err="1">
                <a:solidFill>
                  <a:srgbClr val="002060"/>
                </a:solidFill>
              </a:rPr>
              <a:t>anche</a:t>
            </a:r>
            <a:r>
              <a:rPr lang="en-US" sz="3200" b="1" dirty="0">
                <a:solidFill>
                  <a:srgbClr val="002060"/>
                </a:solidFill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</a:rPr>
              <a:t>combinazione</a:t>
            </a:r>
            <a:r>
              <a:rPr lang="en-US" sz="32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655829-7757-FB83-6957-E4DB4152F6DC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534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D977174-B401-A55C-BFA1-8FC94C5C4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1"/>
          <a:stretch>
            <a:fillRect/>
          </a:stretch>
        </p:blipFill>
        <p:spPr>
          <a:xfrm>
            <a:off x="0" y="0"/>
            <a:ext cx="4991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3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51865" y="147334"/>
            <a:ext cx="48878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OBSTRUCTIVE SLEEP APNEA (OSA)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034270" y="610256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American Academy of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Medicine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66088" y="1024251"/>
            <a:ext cx="1048184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Obstructive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apnea (OSA)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sleep-related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breathing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disorder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decrease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complete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airflow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despite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effort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breathe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reductions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hypopneas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pauses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apneas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breathing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last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least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pauses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last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and 30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some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minute or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abrupt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reductions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oxygen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with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oxygen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much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percent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more in severe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brain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responds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oxygen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alerting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body,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brief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arousal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restores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breathing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pattern can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occur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hundreds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night.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fragmented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often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excessive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daytime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sleepiness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common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apnea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apnea-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hypopnea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index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(AHI).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apneas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hypopneas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occur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hour.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40EF0F-6ADE-75DB-2CCE-93CA751EE61F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87966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034270" y="610256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American Academy of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Medicine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86861" y="1045845"/>
            <a:ext cx="1056249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People who are overweight (Body Mass Index of 25 to 29.9) and obese (Body Mass Index of 30 and above)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Men and women with large neck sizes: 17 inches (43 cm) or more for men, 16 inches (40 cm) or more for women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Middle-aged and older men, and post-menopausal women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Ethnic minorities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People with abnormalities of the bony and soft tissue structure of the head and neck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Adults and children with Down Syndrome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Children with large tonsils and adenoids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Anyone who has a family member with OSA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People with endocrine disorders such as Acromegaly and Hypothyroidism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Smokers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Those suffering from nocturnal nasal congestion due to abnormal morphology, rhinitis or both.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D445E3-4D1D-BD8C-93CC-F7F2BCB1A3E9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2CC419-25C3-A0CD-8F51-8C92E1265A67}"/>
              </a:ext>
            </a:extLst>
          </p:cNvPr>
          <p:cNvSpPr txBox="1"/>
          <p:nvPr/>
        </p:nvSpPr>
        <p:spPr>
          <a:xfrm>
            <a:off x="904403" y="161189"/>
            <a:ext cx="10425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OBSTRUCTIVE SLEEP APNEA (OSA) Epidemiology</a:t>
            </a:r>
          </a:p>
        </p:txBody>
      </p:sp>
    </p:spTree>
    <p:extLst>
      <p:ext uri="{BB962C8B-B14F-4D97-AF65-F5344CB8AC3E}">
        <p14:creationId xmlns:p14="http://schemas.microsoft.com/office/powerpoint/2010/main" val="86130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624280" y="149181"/>
            <a:ext cx="3799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OSA PATHOPHYSIOLOGY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www.frontiersin.org/files/Articles/382360/fendo-09-00440-HTML/image_m/fendo-09-00440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64" y="1724848"/>
            <a:ext cx="6848475" cy="432435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436964" y="6141797"/>
            <a:ext cx="76933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Framnes</a:t>
            </a:r>
            <a:r>
              <a:rPr kumimoji="0" lang="de-DE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SN </a:t>
            </a:r>
            <a:r>
              <a:rPr kumimoji="0" lang="de-DE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Arble</a:t>
            </a:r>
            <a:r>
              <a:rPr kumimoji="0" lang="de-DE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DM Front. </a:t>
            </a:r>
            <a:r>
              <a:rPr kumimoji="0" lang="de-DE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Endocrinol</a:t>
            </a:r>
            <a:r>
              <a:rPr kumimoji="0" lang="de-DE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06 August 2018 | </a:t>
            </a:r>
            <a:r>
              <a:rPr kumimoji="0" lang="de-DE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https://doi.org/10.3389/fendo.2018.00440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58816" y="942697"/>
            <a:ext cx="10463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Obstructive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apnea (OSA)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common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disorder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affecting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17% of the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40–70% of the obese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D9203F5-0C60-8821-63AE-3A33073F7F31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11-12 APRILE 2024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Milano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2594539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FA24C-4D0C-CAF7-2B06-46B4C1F4A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066FAB-ADD6-D737-3212-78F6DBBCAA32}"/>
              </a:ext>
            </a:extLst>
          </p:cNvPr>
          <p:cNvSpPr txBox="1"/>
          <p:nvPr/>
        </p:nvSpPr>
        <p:spPr>
          <a:xfrm>
            <a:off x="2126255" y="6283018"/>
            <a:ext cx="990416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Apnee del sonno e </a:t>
            </a:r>
            <a:r>
              <a:rPr lang="it-IT" sz="1800" b="1" dirty="0" err="1">
                <a:solidFill>
                  <a:schemeClr val="bg1"/>
                </a:solidFill>
                <a:effectLst/>
                <a:latin typeface="OpenSans"/>
              </a:rPr>
              <a:t>obesita</a:t>
            </a:r>
            <a:r>
              <a:rPr lang="it-IT" sz="1800" b="1" dirty="0">
                <a:solidFill>
                  <a:schemeClr val="bg1"/>
                </a:solidFill>
                <a:effectLst/>
                <a:latin typeface="OpenSans"/>
              </a:rPr>
              <a:t>̀: i due lati della medaglia 			</a:t>
            </a:r>
            <a:r>
              <a:rPr lang="it-IT" sz="1800" b="1" i="1" dirty="0">
                <a:solidFill>
                  <a:schemeClr val="bg1"/>
                </a:solidFill>
                <a:effectLst/>
                <a:latin typeface="OpenSans"/>
              </a:rPr>
              <a:t>Monica D’Adamo (Roma) </a:t>
            </a:r>
            <a:endParaRPr lang="it-IT" sz="1800" b="1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614AA64-2041-214D-4838-4401EA2BF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15" y="578458"/>
            <a:ext cx="5685943" cy="41315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1A01AB-A448-E5FC-4AB6-8E5E4A1AB557}"/>
              </a:ext>
            </a:extLst>
          </p:cNvPr>
          <p:cNvSpPr txBox="1"/>
          <p:nvPr/>
        </p:nvSpPr>
        <p:spPr>
          <a:xfrm>
            <a:off x="2352378" y="55889"/>
            <a:ext cx="7521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</a:rPr>
              <a:t>SYSTEMS CROSS-TALK IN OSA PATHOPHYSIOLOGY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B0DCFC-C30E-647C-FC0A-506C9CB59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771" y="1150825"/>
            <a:ext cx="5583200" cy="4502581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2C64B78-F356-95B3-B3B6-6713B9042BC8}"/>
              </a:ext>
            </a:extLst>
          </p:cNvPr>
          <p:cNvSpPr/>
          <p:nvPr/>
        </p:nvSpPr>
        <p:spPr>
          <a:xfrm>
            <a:off x="9235720" y="5910134"/>
            <a:ext cx="28953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tr-TR" sz="1100" b="1" i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Kuvat</a:t>
            </a:r>
            <a:r>
              <a:rPr lang="tr-TR" sz="1100" b="1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N et al., </a:t>
            </a:r>
            <a:r>
              <a:rPr lang="tr-TR" sz="1100" b="1" i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Clin</a:t>
            </a:r>
            <a:r>
              <a:rPr lang="tr-TR" sz="1100" b="1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tr-TR" sz="1100" b="1" i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Respir</a:t>
            </a:r>
            <a:r>
              <a:rPr lang="tr-TR" sz="1100" b="1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J. </a:t>
            </a:r>
            <a:r>
              <a:rPr lang="tr-TR" sz="11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2020;14:595–604. </a:t>
            </a:r>
            <a:endParaRPr lang="tr-TR" sz="3200" b="1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4D79936-1B8E-57C4-9EA8-23AB95F835AE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15722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82045" y="161189"/>
            <a:ext cx="7415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OBSTRUCTIVE SLEEP APNEA (OSA)</a:t>
            </a:r>
          </a:p>
        </p:txBody>
      </p:sp>
      <p:sp>
        <p:nvSpPr>
          <p:cNvPr id="7" name="Rettangolo 6"/>
          <p:cNvSpPr/>
          <p:nvPr/>
        </p:nvSpPr>
        <p:spPr>
          <a:xfrm>
            <a:off x="6034270" y="610256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American Academy of </a:t>
            </a:r>
            <a:r>
              <a:rPr kumimoji="0" lang="it-IT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</a:t>
            </a:r>
            <a:r>
              <a:rPr kumimoji="0" lang="it-IT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Medicine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93701" y="1131288"/>
            <a:ext cx="1028113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Mild</a:t>
            </a:r>
            <a:r>
              <a:rPr kumimoji="0" lang="it-IT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OSA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AHI of 5-15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Involuntary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sleepiness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little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attention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such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watching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TV or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reading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Moderate OSA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AHI of 15-30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Involuntary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sleepiness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activities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some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attention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such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meetings or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Severe OSA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AHI of more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Involuntary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sleepiness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attention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such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talking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driving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354675-60AD-79F4-4C26-ED8EF94C6B77}"/>
              </a:ext>
            </a:extLst>
          </p:cNvPr>
          <p:cNvSpPr txBox="1"/>
          <p:nvPr/>
        </p:nvSpPr>
        <p:spPr>
          <a:xfrm>
            <a:off x="57873" y="6481821"/>
            <a:ext cx="12072397" cy="369332"/>
          </a:xfrm>
          <a:prstGeom prst="rect">
            <a:avLst/>
          </a:prstGeom>
          <a:solidFill>
            <a:srgbClr val="1F3966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Accademia SICOB 19-20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febbraio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Napoli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		        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Monica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D’Adamo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Complicanze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respiratorio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 OSA</a:t>
            </a:r>
          </a:p>
        </p:txBody>
      </p:sp>
    </p:spTree>
    <p:extLst>
      <p:ext uri="{BB962C8B-B14F-4D97-AF65-F5344CB8AC3E}">
        <p14:creationId xmlns:p14="http://schemas.microsoft.com/office/powerpoint/2010/main" val="11686646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2466</Words>
  <Application>Microsoft Macintosh PowerPoint</Application>
  <PresentationFormat>Widescreen</PresentationFormat>
  <Paragraphs>169</Paragraphs>
  <Slides>43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64" baseType="lpstr">
      <vt:lpstr>AdvOT0231c847</vt:lpstr>
      <vt:lpstr>AdvOT0231c847+20</vt:lpstr>
      <vt:lpstr>AdvOT0c2f268a.I</vt:lpstr>
      <vt:lpstr>AdvOT1ef757c0</vt:lpstr>
      <vt:lpstr>AdvOT47d13e92.B</vt:lpstr>
      <vt:lpstr>AdvOT6520a694</vt:lpstr>
      <vt:lpstr>AdvOT7d6df7ab.I</vt:lpstr>
      <vt:lpstr>AdvOTbe4cb9cb</vt:lpstr>
      <vt:lpstr>AdvOTc9c0ed35.B</vt:lpstr>
      <vt:lpstr>Aptos</vt:lpstr>
      <vt:lpstr>Aptos Display</vt:lpstr>
      <vt:lpstr>Arial</vt:lpstr>
      <vt:lpstr>Calibri</vt:lpstr>
      <vt:lpstr>HardingText</vt:lpstr>
      <vt:lpstr>MqxrcmAdvTTc488b0e6</vt:lpstr>
      <vt:lpstr>MyriadProUnicSemiCondensed</vt:lpstr>
      <vt:lpstr>OpenSans</vt:lpstr>
      <vt:lpstr>OTNEJMScalaSansLFCap</vt:lpstr>
      <vt:lpstr>OTNEJMScalaSansLFSmallCap</vt:lpstr>
      <vt:lpstr>SntycyAdvTT577c760c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Monica D'Adamo</dc:creator>
  <cp:lastModifiedBy>Monica D'Adamo</cp:lastModifiedBy>
  <cp:revision>2</cp:revision>
  <dcterms:created xsi:type="dcterms:W3CDTF">2026-02-18T11:06:01Z</dcterms:created>
  <dcterms:modified xsi:type="dcterms:W3CDTF">2026-02-18T17:26:27Z</dcterms:modified>
</cp:coreProperties>
</file>